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2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73" r:id="rId18"/>
    <p:sldId id="289" r:id="rId19"/>
    <p:sldId id="290" r:id="rId20"/>
    <p:sldId id="291" r:id="rId21"/>
    <p:sldId id="292" r:id="rId22"/>
    <p:sldId id="293" r:id="rId23"/>
    <p:sldId id="274" r:id="rId24"/>
    <p:sldId id="294" r:id="rId25"/>
    <p:sldId id="297" r:id="rId26"/>
    <p:sldId id="295" r:id="rId27"/>
    <p:sldId id="296" r:id="rId28"/>
    <p:sldId id="298" r:id="rId29"/>
    <p:sldId id="299" r:id="rId30"/>
    <p:sldId id="300" r:id="rId31"/>
    <p:sldId id="301" r:id="rId32"/>
    <p:sldId id="275" r:id="rId33"/>
    <p:sldId id="302" r:id="rId34"/>
    <p:sldId id="304" r:id="rId35"/>
    <p:sldId id="305" r:id="rId36"/>
    <p:sldId id="306" r:id="rId37"/>
    <p:sldId id="310" r:id="rId38"/>
    <p:sldId id="309" r:id="rId39"/>
    <p:sldId id="307" r:id="rId40"/>
    <p:sldId id="308" r:id="rId41"/>
    <p:sldId id="311" r:id="rId42"/>
    <p:sldId id="303" r:id="rId43"/>
    <p:sldId id="312" r:id="rId44"/>
    <p:sldId id="313" r:id="rId45"/>
    <p:sldId id="270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CC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7" Type="http://schemas.openxmlformats.org/officeDocument/2006/relationships/image" Target="../media/image4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4">
            <a:extLst>
              <a:ext uri="{FF2B5EF4-FFF2-40B4-BE49-F238E27FC236}">
                <a16:creationId xmlns:a16="http://schemas.microsoft.com/office/drawing/2014/main" id="{CDBC7097-B11C-482F-9BBB-26E1F29BA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342" y="149344"/>
            <a:ext cx="3409327" cy="202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9E84D2E-15BC-46D4-857B-0343C828B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2078" y="1193800"/>
            <a:ext cx="9144000" cy="2387600"/>
          </a:xfrm>
        </p:spPr>
        <p:txBody>
          <a:bodyPr/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机器学习基本概念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1B6AEE9-46FB-43A8-AC20-30D53299A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6243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黄天元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数据科学与大数据技术系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数据科学学院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浙江财经大学</a:t>
            </a:r>
          </a:p>
        </p:txBody>
      </p:sp>
      <p:sp>
        <p:nvSpPr>
          <p:cNvPr id="4" name="AutoShape 10">
            <a:extLst>
              <a:ext uri="{FF2B5EF4-FFF2-40B4-BE49-F238E27FC236}">
                <a16:creationId xmlns:a16="http://schemas.microsoft.com/office/drawing/2014/main" id="{377E31ED-CE0D-478F-A8D0-51A0F41B60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E9C5C8D-0EEF-4F73-9A4D-48C422469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42" y="76303"/>
            <a:ext cx="2883422" cy="2020025"/>
          </a:xfrm>
          <a:prstGeom prst="rect">
            <a:avLst/>
          </a:prstGeom>
        </p:spPr>
      </p:pic>
      <p:pic>
        <p:nvPicPr>
          <p:cNvPr id="1042" name="Picture 18" descr="Ai产生的, 脸, 人工智能, 机器学习, 神经网络, 电路">
            <a:extLst>
              <a:ext uri="{FF2B5EF4-FFF2-40B4-BE49-F238E27FC236}">
                <a16:creationId xmlns:a16="http://schemas.microsoft.com/office/drawing/2014/main" id="{6D69A819-21C5-4451-B077-1C886219D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734" y="4972540"/>
            <a:ext cx="3361266" cy="188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i产生的, 机器人, 未来, 打字, 写作, 创建内容, 内容创作, 人工内容">
            <a:extLst>
              <a:ext uri="{FF2B5EF4-FFF2-40B4-BE49-F238E27FC236}">
                <a16:creationId xmlns:a16="http://schemas.microsoft.com/office/drawing/2014/main" id="{BDCC8D95-7123-4D5C-996D-4E6166362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12522"/>
            <a:ext cx="3268133" cy="1945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Machine learning in industry - ATRIA Innovation">
            <a:extLst>
              <a:ext uri="{FF2B5EF4-FFF2-40B4-BE49-F238E27FC236}">
                <a16:creationId xmlns:a16="http://schemas.microsoft.com/office/drawing/2014/main" id="{E98DE24F-CD03-4FE2-8776-8803E77D7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591" y="0"/>
            <a:ext cx="2820409" cy="232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312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第四幕：沉默的进化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BDCD4B-340F-4521-9A98-36DAE44AB2E5}"/>
              </a:ext>
            </a:extLst>
          </p:cNvPr>
          <p:cNvSpPr txBox="1"/>
          <p:nvPr/>
        </p:nvSpPr>
        <p:spPr>
          <a:xfrm>
            <a:off x="846666" y="1279524"/>
            <a:ext cx="10498668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蛰伏与转机 </a:t>
            </a:r>
            <a:r>
              <a:rPr lang="en-US" altLang="zh-CN" sz="28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(1980s-1990s)</a:t>
            </a:r>
          </a:p>
          <a:p>
            <a:pPr algn="l"/>
            <a:endParaRPr lang="en-US" altLang="zh-CN" sz="2400" b="0" i="0" dirty="0">
              <a:solidFill>
                <a:srgbClr val="404040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l"/>
            <a:r>
              <a:rPr lang="zh-CN" alt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寒冬里，真正的信徒并没有放弃。他们在黑暗中鼓捣出了许多影响后世的关键武器。</a:t>
            </a:r>
            <a:endParaRPr lang="en-US" altLang="zh-CN" sz="2400" b="0" i="0" dirty="0">
              <a:solidFill>
                <a:srgbClr val="404040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l"/>
            <a:endParaRPr lang="zh-CN" altLang="en-US" sz="2400" b="0" i="0" dirty="0">
              <a:solidFill>
                <a:srgbClr val="404040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24000" indent="-342900"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故事</a:t>
            </a:r>
            <a:r>
              <a:rPr lang="en-US" altLang="zh-CN" sz="24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  <a:r>
              <a:rPr lang="zh-CN" altLang="en-US" sz="24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（反向传播）</a:t>
            </a:r>
            <a:r>
              <a:rPr lang="zh-CN" altLang="en-US" sz="240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： 大卫</a:t>
            </a:r>
            <a:r>
              <a:rPr lang="en-US" altLang="zh-CN" sz="240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·</a:t>
            </a:r>
            <a:r>
              <a:rPr lang="zh-CN" altLang="en-US" sz="240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鲁姆哈特等人重新发现并普及了“反向传播” （</a:t>
            </a:r>
            <a:r>
              <a:rPr lang="en-US" altLang="zh-CN" sz="240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Backpropagation</a:t>
            </a:r>
            <a:r>
              <a:rPr lang="zh-CN" altLang="en-US" sz="240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）算法。这相当于给了多层神经网络一个“学习指南”：如何有效地调整内部数百万个参数，从而减少错误。 这是深度学习未来崛起的关键基石。</a:t>
            </a:r>
          </a:p>
          <a:p>
            <a:pPr marL="324000" indent="-342900" algn="l">
              <a:buFont typeface="Arial" panose="020B0604020202020204" pitchFamily="34" charset="0"/>
              <a:buChar char="•"/>
            </a:pPr>
            <a:endParaRPr lang="zh-CN" altLang="en-US" sz="2400" i="0" dirty="0">
              <a:solidFill>
                <a:srgbClr val="404040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24000" indent="-342900"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故事</a:t>
            </a:r>
            <a:r>
              <a:rPr lang="en-US" altLang="zh-CN" sz="24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  <a:r>
              <a:rPr lang="zh-CN" altLang="en-US" sz="24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（另辟蹊径）</a:t>
            </a:r>
            <a:r>
              <a:rPr lang="zh-CN" altLang="en-US" sz="240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： 既然神经网络不行，大家开始转向其他更实用的方法，比如支持向量机（</a:t>
            </a:r>
            <a:r>
              <a:rPr lang="en-US" altLang="zh-CN" sz="240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SVM</a:t>
            </a:r>
            <a:r>
              <a:rPr lang="zh-CN" altLang="en-US" sz="240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）、决策树等。这些算法在数据挖掘、垃圾邮件过滤等领域取得了扎实的成功，为</a:t>
            </a:r>
            <a:r>
              <a:rPr lang="en-US" altLang="zh-CN" sz="240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ML</a:t>
            </a:r>
            <a:r>
              <a:rPr lang="zh-CN" altLang="en-US" sz="240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续了命，让它没有彻底消失。</a:t>
            </a:r>
          </a:p>
        </p:txBody>
      </p:sp>
    </p:spTree>
    <p:extLst>
      <p:ext uri="{BB962C8B-B14F-4D97-AF65-F5344CB8AC3E}">
        <p14:creationId xmlns:p14="http://schemas.microsoft.com/office/powerpoint/2010/main" val="7136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第四幕：沉默的进化</a:t>
            </a:r>
          </a:p>
        </p:txBody>
      </p:sp>
      <p:pic>
        <p:nvPicPr>
          <p:cNvPr id="6146" name="Picture 2" descr="Backpropagation in Neural Network - GeeksforGeeks">
            <a:extLst>
              <a:ext uri="{FF2B5EF4-FFF2-40B4-BE49-F238E27FC236}">
                <a16:creationId xmlns:a16="http://schemas.microsoft.com/office/drawing/2014/main" id="{B0F41068-7C10-4B2C-B84A-25ABEF6D0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76" y="2087900"/>
            <a:ext cx="5324771" cy="340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upport Vector Machines (SVM) Made Simple &amp; How To Tutorial">
            <a:extLst>
              <a:ext uri="{FF2B5EF4-FFF2-40B4-BE49-F238E27FC236}">
                <a16:creationId xmlns:a16="http://schemas.microsoft.com/office/drawing/2014/main" id="{99D7E089-482C-4E7C-9BC8-D33C7F103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667" y="2289513"/>
            <a:ext cx="5334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056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第五幕：王者归来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BDCD4B-340F-4521-9A98-36DAE44AB2E5}"/>
              </a:ext>
            </a:extLst>
          </p:cNvPr>
          <p:cNvSpPr txBox="1"/>
          <p:nvPr/>
        </p:nvSpPr>
        <p:spPr>
          <a:xfrm>
            <a:off x="499531" y="1337396"/>
            <a:ext cx="11328402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大数据的东风与算力的爆炸 </a:t>
            </a:r>
            <a:r>
              <a:rPr lang="en-US" altLang="zh-CN" sz="28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(2006-2012)</a:t>
            </a:r>
          </a:p>
          <a:p>
            <a:pPr algn="l"/>
            <a:endParaRPr lang="en-US" altLang="zh-CN" sz="2200" b="0" i="0" dirty="0">
              <a:solidFill>
                <a:srgbClr val="404040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22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 海量</a:t>
            </a:r>
            <a:r>
              <a:rPr lang="zh-CN" altLang="en-US" sz="22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数据</a:t>
            </a:r>
            <a:r>
              <a:rPr lang="zh-CN" altLang="en-US" sz="22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（</a:t>
            </a:r>
            <a:r>
              <a:rPr lang="en-US" altLang="zh-CN" sz="22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Data</a:t>
            </a:r>
            <a:r>
              <a:rPr lang="zh-CN" altLang="en-US" sz="22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）：</a:t>
            </a:r>
            <a:r>
              <a:rPr lang="zh-CN" altLang="en-US" sz="22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 互联网的爆发，产生了前所未有的数据（图片、文本、点击记录）。</a:t>
            </a:r>
          </a:p>
          <a:p>
            <a:pPr algn="l">
              <a:buFont typeface="+mj-lt"/>
              <a:buAutoNum type="arabicPeriod"/>
            </a:pPr>
            <a:r>
              <a:rPr lang="zh-CN" altLang="en-US" sz="22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 强大</a:t>
            </a:r>
            <a:r>
              <a:rPr lang="zh-CN" altLang="en-US" sz="22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算力</a:t>
            </a:r>
            <a:r>
              <a:rPr lang="zh-CN" altLang="en-US" sz="22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（</a:t>
            </a:r>
            <a:r>
              <a:rPr lang="en-US" altLang="zh-CN" sz="22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Compute</a:t>
            </a:r>
            <a:r>
              <a:rPr lang="zh-CN" altLang="en-US" sz="22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）：</a:t>
            </a:r>
            <a:r>
              <a:rPr lang="zh-CN" altLang="en-US" sz="22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 尤其是人们发现，本来用于打游戏的</a:t>
            </a:r>
            <a:r>
              <a:rPr lang="en-US" altLang="zh-CN" sz="22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GPU</a:t>
            </a:r>
            <a:r>
              <a:rPr lang="zh-CN" altLang="en-US" sz="22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（显卡）</a:t>
            </a:r>
            <a:r>
              <a:rPr lang="zh-CN" altLang="en-US" sz="22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，其并行计算能力非常适合深度神经网络的训练，效率比</a:t>
            </a:r>
            <a:r>
              <a:rPr lang="en-US" altLang="zh-CN" sz="22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CPU</a:t>
            </a:r>
            <a:r>
              <a:rPr lang="zh-CN" altLang="en-US" sz="22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高出上百倍。</a:t>
            </a:r>
          </a:p>
          <a:p>
            <a:pPr algn="l">
              <a:buFont typeface="+mj-lt"/>
              <a:buAutoNum type="arabicPeriod"/>
            </a:pPr>
            <a:r>
              <a:rPr lang="zh-CN" altLang="en-US" sz="22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zh-CN" altLang="en-US" sz="22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算法</a:t>
            </a:r>
            <a:r>
              <a:rPr lang="zh-CN" altLang="en-US" sz="22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优化（</a:t>
            </a:r>
            <a:r>
              <a:rPr lang="en-US" altLang="zh-CN" sz="22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Algorithm</a:t>
            </a:r>
            <a:r>
              <a:rPr lang="zh-CN" altLang="en-US" sz="22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）：</a:t>
            </a:r>
            <a:r>
              <a:rPr lang="zh-CN" altLang="en-US" sz="22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 算法本身也在不断改进。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2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主角：</a:t>
            </a:r>
            <a:r>
              <a:rPr lang="zh-CN" altLang="en-US" sz="22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 杰弗里</a:t>
            </a:r>
            <a:r>
              <a:rPr lang="en-US" altLang="zh-CN" sz="22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·</a:t>
            </a:r>
            <a:r>
              <a:rPr lang="zh-CN" altLang="en-US" sz="22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辛顿 </a:t>
            </a:r>
            <a:r>
              <a:rPr lang="en-US" altLang="zh-CN" sz="22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(Geoffrey Hinton) </a:t>
            </a:r>
            <a:r>
              <a:rPr lang="zh-CN" altLang="en-US" sz="22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和他的学生们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2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故事：</a:t>
            </a:r>
            <a:r>
              <a:rPr lang="zh-CN" altLang="en-US" sz="22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 辛顿等人一直坚信神经网络的价值。</a:t>
            </a:r>
            <a:r>
              <a:rPr lang="en-US" altLang="zh-CN" sz="22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2006</a:t>
            </a:r>
            <a:r>
              <a:rPr lang="zh-CN" altLang="en-US" sz="22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年，他们发表了一篇论文，提出了“</a:t>
            </a:r>
            <a:r>
              <a:rPr lang="zh-CN" altLang="en-US" sz="22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深度学习</a:t>
            </a:r>
            <a:r>
              <a:rPr lang="zh-CN" altLang="en-US" sz="22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”的概念，展示了如何有效地训练深层网络。但真正的“</a:t>
            </a:r>
            <a:r>
              <a:rPr lang="zh-CN" altLang="en-US" sz="22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复仇者联盟集结号</a:t>
            </a:r>
            <a:r>
              <a:rPr lang="zh-CN" altLang="en-US" sz="22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”是</a:t>
            </a:r>
            <a:r>
              <a:rPr lang="en-US" altLang="zh-CN" sz="22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2012</a:t>
            </a:r>
            <a:r>
              <a:rPr lang="zh-CN" altLang="en-US" sz="22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年的</a:t>
            </a:r>
            <a:r>
              <a:rPr lang="en-US" altLang="zh-CN" sz="22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ImageNet</a:t>
            </a:r>
            <a:r>
              <a:rPr lang="zh-CN" altLang="en-US" sz="22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图像识别挑战赛</a:t>
            </a:r>
            <a:r>
              <a:rPr lang="zh-CN" altLang="en-US" sz="22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。在那次比赛上，辛顿团队的</a:t>
            </a:r>
            <a:r>
              <a:rPr lang="en-US" altLang="zh-CN" sz="2200" b="1" i="0" dirty="0" err="1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AlexNet</a:t>
            </a:r>
            <a:r>
              <a:rPr lang="zh-CN" altLang="en-US" sz="22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（一个深度卷积神经网络）以</a:t>
            </a:r>
            <a:r>
              <a:rPr lang="zh-CN" altLang="en-US" sz="22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碾压式</a:t>
            </a:r>
            <a:r>
              <a:rPr lang="zh-CN" altLang="en-US" sz="22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的优势击败了所有传统方法，将错误率降低了惊人的一大截。</a:t>
            </a:r>
            <a:endParaRPr lang="en-US" altLang="zh-CN" sz="2200" dirty="0">
              <a:solidFill>
                <a:srgbClr val="40404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l"/>
            <a:br>
              <a:rPr lang="zh-CN" altLang="en-US" sz="22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</a:br>
            <a:r>
              <a:rPr lang="zh-CN" altLang="en-US" sz="22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有意思的点：</a:t>
            </a:r>
            <a:r>
              <a:rPr lang="zh-CN" altLang="en-US" sz="22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 其他团队的科学家们看到结果的第一反应是：“</a:t>
            </a:r>
            <a:r>
              <a:rPr lang="zh-CN" altLang="en-US" sz="22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他们是不是作弊了？</a:t>
            </a:r>
            <a:r>
              <a:rPr lang="zh-CN" altLang="en-US" sz="22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” 因为性能提升得太不像话了。这一战，被公认为“深度学习革命”的开端，彻底结束了</a:t>
            </a:r>
            <a:r>
              <a:rPr lang="en-US" altLang="zh-CN" sz="22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AI</a:t>
            </a:r>
            <a:r>
              <a:rPr lang="zh-CN" altLang="en-US" sz="22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寒冬。</a:t>
            </a:r>
          </a:p>
        </p:txBody>
      </p:sp>
    </p:spTree>
    <p:extLst>
      <p:ext uri="{BB962C8B-B14F-4D97-AF65-F5344CB8AC3E}">
        <p14:creationId xmlns:p14="http://schemas.microsoft.com/office/powerpoint/2010/main" val="2514619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第五幕：王者归来</a:t>
            </a:r>
          </a:p>
        </p:txBody>
      </p:sp>
      <p:pic>
        <p:nvPicPr>
          <p:cNvPr id="7170" name="Picture 2" descr="2012年ImageNet ILSVRC获胜论文学习- AlexNet-CSDN博客">
            <a:extLst>
              <a:ext uri="{FF2B5EF4-FFF2-40B4-BE49-F238E27FC236}">
                <a16:creationId xmlns:a16="http://schemas.microsoft.com/office/drawing/2014/main" id="{19A6701C-93CF-4318-97F7-BFE4F6356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24" y="1801283"/>
            <a:ext cx="11247357" cy="404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46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第六幕：天下皆知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BDCD4B-340F-4521-9A98-36DAE44AB2E5}"/>
              </a:ext>
            </a:extLst>
          </p:cNvPr>
          <p:cNvSpPr txBox="1"/>
          <p:nvPr/>
        </p:nvSpPr>
        <p:spPr>
          <a:xfrm>
            <a:off x="338667" y="1362796"/>
            <a:ext cx="1151466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大数据的东风与算力的爆炸 </a:t>
            </a:r>
            <a:r>
              <a:rPr lang="en-US" altLang="zh-CN" sz="28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(2006-2012)</a:t>
            </a:r>
          </a:p>
          <a:p>
            <a:pPr algn="l"/>
            <a:endParaRPr lang="en-US" altLang="zh-CN" sz="2200" b="0" i="0" dirty="0">
              <a:solidFill>
                <a:srgbClr val="404040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l"/>
            <a:r>
              <a:rPr lang="zh-CN" altLang="en-US" sz="22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200" dirty="0" err="1">
                <a:solidFill>
                  <a:srgbClr val="40404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AlexNet</a:t>
            </a:r>
            <a:r>
              <a:rPr lang="zh-CN" altLang="en-US" sz="2200" dirty="0">
                <a:solidFill>
                  <a:srgbClr val="40404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之后，全世界的研究者和资本都疯了。</a:t>
            </a:r>
            <a:endParaRPr lang="en-US" altLang="zh-CN" sz="2200" dirty="0">
              <a:solidFill>
                <a:srgbClr val="40404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l"/>
            <a:endParaRPr lang="en-US" altLang="zh-CN" sz="2200" b="1" i="0" dirty="0">
              <a:solidFill>
                <a:srgbClr val="404040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2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故事</a:t>
            </a:r>
            <a:r>
              <a:rPr lang="en-US" altLang="zh-CN" sz="22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  <a:r>
              <a:rPr lang="zh-CN" altLang="en-US" sz="22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（游戏的终极试炼）</a:t>
            </a:r>
            <a:r>
              <a:rPr lang="zh-CN" altLang="en-US" sz="220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： 谷歌</a:t>
            </a:r>
            <a:r>
              <a:rPr lang="en-US" altLang="zh-CN" sz="220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DeepMind</a:t>
            </a:r>
            <a:r>
              <a:rPr lang="zh-CN" altLang="en-US" sz="220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的</a:t>
            </a:r>
            <a:r>
              <a:rPr lang="en-US" altLang="zh-CN" sz="220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AlphaGo</a:t>
            </a:r>
            <a:r>
              <a:rPr lang="zh-CN" altLang="en-US" sz="220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在</a:t>
            </a:r>
            <a:r>
              <a:rPr lang="en-US" altLang="zh-CN" sz="220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2016</a:t>
            </a:r>
            <a:r>
              <a:rPr lang="zh-CN" altLang="en-US" sz="220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年以</a:t>
            </a:r>
            <a:r>
              <a:rPr lang="en-US" altLang="zh-CN" sz="220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4:1</a:t>
            </a:r>
            <a:r>
              <a:rPr lang="zh-CN" altLang="en-US" sz="220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击败世界围棋冠军李世石。围棋的复杂程度远超跳棋和国际象棋，被誉为“人类智慧的圣杯”。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2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有意思的点</a:t>
            </a:r>
            <a:r>
              <a:rPr lang="zh-CN" altLang="en-US" sz="220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： 比赛中，</a:t>
            </a:r>
            <a:r>
              <a:rPr lang="en-US" altLang="zh-CN" sz="220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AlphaGo</a:t>
            </a:r>
            <a:r>
              <a:rPr lang="zh-CN" altLang="en-US" sz="220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下出了一步让所有专业棋手都</a:t>
            </a:r>
            <a:r>
              <a:rPr lang="zh-CN" altLang="en-US" sz="220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看不懂的“昏招”</a:t>
            </a:r>
            <a:r>
              <a:rPr lang="zh-CN" altLang="en-US" sz="220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（第</a:t>
            </a:r>
            <a:r>
              <a:rPr lang="en-US" altLang="zh-CN" sz="220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37</a:t>
            </a:r>
            <a:r>
              <a:rPr lang="zh-CN" altLang="en-US" sz="220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步“点三三”）。后来大家才恍然大悟，这步棋是</a:t>
            </a:r>
            <a:r>
              <a:rPr lang="zh-CN" altLang="en-US" sz="220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超越了人类</a:t>
            </a:r>
            <a:r>
              <a:rPr lang="zh-CN" altLang="en-US" sz="220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千年围棋经验的“神之一手”。机器不仅赢了，还拓展了人类对围棋的认知。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zh-CN" altLang="en-US" sz="2200" i="0" dirty="0">
              <a:solidFill>
                <a:srgbClr val="404040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2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故事</a:t>
            </a:r>
            <a:r>
              <a:rPr lang="en-US" altLang="zh-CN" sz="22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  <a:r>
              <a:rPr lang="zh-CN" altLang="en-US" sz="22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（万物皆可</a:t>
            </a:r>
            <a:r>
              <a:rPr lang="en-US" altLang="zh-CN" sz="22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Transform</a:t>
            </a:r>
            <a:r>
              <a:rPr lang="zh-CN" altLang="en-US" sz="22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）</a:t>
            </a:r>
            <a:r>
              <a:rPr lang="zh-CN" altLang="en-US" sz="220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： </a:t>
            </a:r>
            <a:r>
              <a:rPr lang="en-US" altLang="zh-CN" sz="220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2017</a:t>
            </a:r>
            <a:r>
              <a:rPr lang="zh-CN" altLang="en-US" sz="220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年，谷歌团队发表了</a:t>
            </a:r>
            <a:r>
              <a:rPr lang="en-US" altLang="zh-CN" sz="220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Transformer</a:t>
            </a:r>
            <a:r>
              <a:rPr lang="zh-CN" altLang="en-US" sz="220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架构的论文。这催生了后来一系列可怕的</a:t>
            </a:r>
            <a:r>
              <a:rPr lang="zh-CN" altLang="en-US" sz="220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大语言模型（</a:t>
            </a:r>
            <a:r>
              <a:rPr lang="en-US" altLang="zh-CN" sz="220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LLM</a:t>
            </a:r>
            <a:r>
              <a:rPr lang="zh-CN" altLang="en-US" sz="220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），</a:t>
            </a:r>
            <a:r>
              <a:rPr lang="zh-CN" altLang="en-US" sz="220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比如</a:t>
            </a:r>
            <a:r>
              <a:rPr lang="en-US" altLang="zh-CN" sz="220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GPT</a:t>
            </a:r>
            <a:r>
              <a:rPr lang="zh-CN" altLang="en-US" sz="220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系列。</a:t>
            </a:r>
            <a:br>
              <a:rPr lang="zh-CN" altLang="en-US" sz="22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</a:br>
            <a:r>
              <a:rPr lang="zh-CN" altLang="en-US" sz="22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有意思的点：</a:t>
            </a:r>
            <a:r>
              <a:rPr lang="zh-CN" altLang="en-US" sz="22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 这些模型不再是为特定任务（如图像识别）设计的，它们通过阅读互联网上所有的文本，学会了写作、翻译、编程、推理，甚至开玩笑。我们今天惊叹的</a:t>
            </a:r>
            <a:r>
              <a:rPr lang="en-US" altLang="zh-CN" sz="2200" b="0" i="0" dirty="0" err="1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ChatGPT</a:t>
            </a:r>
            <a:r>
              <a:rPr lang="zh-CN" altLang="en-US" sz="22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，正是这条技术路线的直接产物。</a:t>
            </a:r>
          </a:p>
        </p:txBody>
      </p:sp>
    </p:spTree>
    <p:extLst>
      <p:ext uri="{BB962C8B-B14F-4D97-AF65-F5344CB8AC3E}">
        <p14:creationId xmlns:p14="http://schemas.microsoft.com/office/powerpoint/2010/main" val="3339104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第六幕：天下皆知</a:t>
            </a:r>
          </a:p>
        </p:txBody>
      </p:sp>
      <p:pic>
        <p:nvPicPr>
          <p:cNvPr id="8194" name="Picture 2" descr="AlphaGo: its creator on the computer that learns by thinking | Artificial  intelligence (AI) | The Guardian">
            <a:extLst>
              <a:ext uri="{FF2B5EF4-FFF2-40B4-BE49-F238E27FC236}">
                <a16:creationId xmlns:a16="http://schemas.microsoft.com/office/drawing/2014/main" id="{04D84169-ED86-469C-B592-F896A6108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1" y="2473841"/>
            <a:ext cx="5432778" cy="325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DFCFB2D-927F-4F11-82F9-B8AC24540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602" y="2277533"/>
            <a:ext cx="5540331" cy="365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060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尾声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BDCD4B-340F-4521-9A98-36DAE44AB2E5}"/>
              </a:ext>
            </a:extLst>
          </p:cNvPr>
          <p:cNvSpPr txBox="1"/>
          <p:nvPr/>
        </p:nvSpPr>
        <p:spPr>
          <a:xfrm>
            <a:off x="762000" y="1256962"/>
            <a:ext cx="1120986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080000" algn="l"/>
            <a:r>
              <a:rPr lang="zh-CN" altLang="en-US" sz="4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机器学习的历史就是一个典型的“</a:t>
            </a:r>
            <a:r>
              <a:rPr lang="zh-CN" altLang="en-US" sz="44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技术成熟度曲线</a:t>
            </a:r>
            <a:r>
              <a:rPr lang="zh-CN" altLang="en-US" sz="4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”：从过高的期望峰值，跌入幻灭的低谷，再通过脚踏实地的发展，最终爬升到真正生产力的高原。</a:t>
            </a:r>
            <a:endParaRPr lang="zh-CN" altLang="en-US" sz="3600" b="0" i="0" dirty="0">
              <a:solidFill>
                <a:srgbClr val="404040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pic>
        <p:nvPicPr>
          <p:cNvPr id="9218" name="Picture 2" descr="AI and the Future of Work">
            <a:extLst>
              <a:ext uri="{FF2B5EF4-FFF2-40B4-BE49-F238E27FC236}">
                <a16:creationId xmlns:a16="http://schemas.microsoft.com/office/drawing/2014/main" id="{4F8FE9E6-33B8-40B2-89F9-2B0B79D8C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265" y="4291249"/>
            <a:ext cx="4334933" cy="2484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29396C8-0C52-4410-9732-C5856E949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4" y="4291247"/>
            <a:ext cx="4344732" cy="248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57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目录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1716E00-9B02-4888-B7FB-CCBB2F6B3EB1}"/>
              </a:ext>
            </a:extLst>
          </p:cNvPr>
          <p:cNvSpPr txBox="1"/>
          <p:nvPr/>
        </p:nvSpPr>
        <p:spPr>
          <a:xfrm>
            <a:off x="2942425" y="1775236"/>
            <a:ext cx="7107508" cy="4249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6600"/>
              </a:lnSpc>
              <a:buFont typeface="+mj-lt"/>
              <a:buAutoNum type="arabicPeriod"/>
            </a:pPr>
            <a:r>
              <a:rPr lang="zh-CN" altLang="en-US" sz="4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机器学习发展历程</a:t>
            </a:r>
            <a:endParaRPr lang="en-US" altLang="zh-CN" sz="48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lnSpc>
                <a:spcPts val="6600"/>
              </a:lnSpc>
              <a:buFont typeface="+mj-lt"/>
              <a:buAutoNum type="arabicPeriod"/>
            </a:pPr>
            <a:r>
              <a:rPr lang="zh-CN" altLang="en-US" sz="4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机器学习的定义</a:t>
            </a:r>
            <a:endParaRPr lang="en-US" altLang="zh-CN" sz="48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lnSpc>
                <a:spcPts val="6600"/>
              </a:lnSpc>
              <a:buFont typeface="+mj-lt"/>
              <a:buAutoNum type="arabicPeriod"/>
            </a:pPr>
            <a:r>
              <a:rPr lang="zh-CN" altLang="en-US" sz="4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主要学习范式</a:t>
            </a:r>
            <a:endParaRPr lang="en-US" altLang="zh-CN" sz="48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lnSpc>
                <a:spcPts val="6600"/>
              </a:lnSpc>
              <a:buFont typeface="+mj-lt"/>
              <a:buAutoNum type="arabicPeriod"/>
            </a:pPr>
            <a:r>
              <a:rPr lang="zh-CN" altLang="en-US" sz="4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重要知识</a:t>
            </a:r>
            <a:endParaRPr lang="en-US" altLang="zh-CN" sz="48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lnSpc>
                <a:spcPts val="6600"/>
              </a:lnSpc>
              <a:buFont typeface="+mj-lt"/>
              <a:buAutoNum type="arabicPeriod"/>
            </a:pPr>
            <a:r>
              <a:rPr lang="zh-CN" altLang="en-US" sz="4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305105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  一个简单的定义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BDCD4B-340F-4521-9A98-36DAE44AB2E5}"/>
              </a:ext>
            </a:extLst>
          </p:cNvPr>
          <p:cNvSpPr txBox="1"/>
          <p:nvPr/>
        </p:nvSpPr>
        <p:spPr>
          <a:xfrm>
            <a:off x="2" y="1301986"/>
            <a:ext cx="6764866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核心定义：机器学习是人工智能的一个子领域，它赋予计算机系统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从数据中学习并自动改进的能力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，而无需被明确编程去执行特定任务。</a:t>
            </a:r>
            <a:endParaRPr lang="en-US" altLang="zh-CN" sz="28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传统编程： 输入 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规则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+ 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数据 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→ 输出 </a:t>
            </a:r>
            <a:r>
              <a:rPr lang="zh-CN" altLang="en-US" sz="2800" b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答案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。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机器学习： 输入 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数据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+ 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答案 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→ 输出 </a:t>
            </a:r>
            <a:r>
              <a:rPr lang="zh-CN" altLang="en-US" sz="2800" b="1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规则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。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核心比喻： 不是“教”计算机每一步该怎么做，而是“喂”给它大量例子，让它自己“总结规律”和“学习模式”。</a:t>
            </a:r>
          </a:p>
        </p:txBody>
      </p:sp>
      <p:pic>
        <p:nvPicPr>
          <p:cNvPr id="1026" name="Picture 2" descr="Traditional Programming vs Machine Learning | Efstathios Chatzikyriakidis">
            <a:extLst>
              <a:ext uri="{FF2B5EF4-FFF2-40B4-BE49-F238E27FC236}">
                <a16:creationId xmlns:a16="http://schemas.microsoft.com/office/drawing/2014/main" id="{F24FFEB8-5A47-406F-A84E-811129F86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1" y="3572934"/>
            <a:ext cx="5102728" cy="317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Machine Learning? Definition, Types, Applications">
            <a:extLst>
              <a:ext uri="{FF2B5EF4-FFF2-40B4-BE49-F238E27FC236}">
                <a16:creationId xmlns:a16="http://schemas.microsoft.com/office/drawing/2014/main" id="{A24BEF62-FC91-4A92-972D-56AAD8D0DE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4" b="8421"/>
          <a:stretch/>
        </p:blipFill>
        <p:spPr bwMode="auto">
          <a:xfrm>
            <a:off x="6934200" y="1083733"/>
            <a:ext cx="5029199" cy="2350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273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一个经典的比喻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BDCD4B-340F-4521-9A98-36DAE44AB2E5}"/>
              </a:ext>
            </a:extLst>
          </p:cNvPr>
          <p:cNvSpPr txBox="1"/>
          <p:nvPr/>
        </p:nvSpPr>
        <p:spPr>
          <a:xfrm>
            <a:off x="348344" y="1370334"/>
            <a:ext cx="661125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想象一下教一个孩子识别猫和狗。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传统编程方法：你需要编写一本极其详细的规则手册，比如“猫的耳朵更尖，脸更圆；狗的鼻子更长，体型更大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……”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这种方法非常繁琐，且遇到没见过的品种很容易出错。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机器学习方法：你只需要给孩子看成千上万张标有“这是猫”或“这是狗”的图片。孩子的大脑（算法）会自行总结出区分猫和狗的特征（模式），最终他就能自己认出从未见过的猫或狗。</a:t>
            </a:r>
          </a:p>
          <a:p>
            <a:pPr>
              <a:spcAft>
                <a:spcPts val="120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机器学习中的“训练”就相当于给孩子看图片的过程，“模型”就是孩子大脑中学会的那套识别方法。</a:t>
            </a:r>
          </a:p>
        </p:txBody>
      </p:sp>
      <p:pic>
        <p:nvPicPr>
          <p:cNvPr id="3074" name="Picture 2" descr="Machine Learning by Tutorials, Chapter 2: Getting Started with Image  Classification | Kodeco">
            <a:extLst>
              <a:ext uri="{FF2B5EF4-FFF2-40B4-BE49-F238E27FC236}">
                <a16:creationId xmlns:a16="http://schemas.microsoft.com/office/drawing/2014/main" id="{F1AEF15D-50FB-49C4-AB3A-65FCE7359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664" y="4124190"/>
            <a:ext cx="4504267" cy="25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76B576F-5FE2-4F57-9E05-3F297F1A8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513" y="1217541"/>
            <a:ext cx="2828571" cy="2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89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目录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1716E00-9B02-4888-B7FB-CCBB2F6B3EB1}"/>
              </a:ext>
            </a:extLst>
          </p:cNvPr>
          <p:cNvSpPr txBox="1"/>
          <p:nvPr/>
        </p:nvSpPr>
        <p:spPr>
          <a:xfrm>
            <a:off x="2942425" y="1775236"/>
            <a:ext cx="7107508" cy="4249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6600"/>
              </a:lnSpc>
              <a:buFont typeface="+mj-lt"/>
              <a:buAutoNum type="arabicPeriod"/>
            </a:pPr>
            <a:r>
              <a:rPr lang="zh-CN" altLang="en-US" sz="4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机器学习发展历程</a:t>
            </a:r>
            <a:endParaRPr lang="en-US" altLang="zh-CN" sz="48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lnSpc>
                <a:spcPts val="6600"/>
              </a:lnSpc>
              <a:buFont typeface="+mj-lt"/>
              <a:buAutoNum type="arabicPeriod"/>
            </a:pPr>
            <a:r>
              <a:rPr lang="zh-CN" altLang="en-US" sz="4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机器学习的定义</a:t>
            </a:r>
            <a:endParaRPr lang="en-US" altLang="zh-CN" sz="48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lnSpc>
                <a:spcPts val="6600"/>
              </a:lnSpc>
              <a:buFont typeface="+mj-lt"/>
              <a:buAutoNum type="arabicPeriod"/>
            </a:pPr>
            <a:r>
              <a:rPr lang="zh-CN" altLang="en-US" sz="4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主要学习范式</a:t>
            </a:r>
            <a:endParaRPr lang="en-US" altLang="zh-CN" sz="48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lnSpc>
                <a:spcPts val="6600"/>
              </a:lnSpc>
              <a:buFont typeface="+mj-lt"/>
              <a:buAutoNum type="arabicPeriod"/>
            </a:pPr>
            <a:r>
              <a:rPr lang="zh-CN" altLang="en-US" sz="4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重要知识</a:t>
            </a:r>
            <a:endParaRPr lang="en-US" altLang="zh-CN" sz="48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lnSpc>
                <a:spcPts val="6600"/>
              </a:lnSpc>
              <a:buFont typeface="+mj-lt"/>
              <a:buAutoNum type="arabicPeriod"/>
            </a:pPr>
            <a:r>
              <a:rPr lang="zh-CN" altLang="en-US" sz="4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1026450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严谨的学术定义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BDCD4B-340F-4521-9A98-36DAE44AB2E5}"/>
              </a:ext>
            </a:extLst>
          </p:cNvPr>
          <p:cNvSpPr txBox="1"/>
          <p:nvPr/>
        </p:nvSpPr>
        <p:spPr>
          <a:xfrm>
            <a:off x="534610" y="1590467"/>
            <a:ext cx="1140339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汤姆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·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米切尔（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Tom Mitchell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），机器学习领域的奠基人之一，提供了一个被广泛引用的公式化定义：</a:t>
            </a:r>
          </a:p>
          <a:p>
            <a:pPr indent="457200">
              <a:spcAft>
                <a:spcPts val="120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“对于某类任务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T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和性能度量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P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，如果一个计算机程序在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T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上以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P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衡量的性能随着经验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E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而自我完善，那么我们称这个计算机程序在从经验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E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中学习。”</a:t>
            </a:r>
          </a:p>
          <a:p>
            <a:pPr>
              <a:spcAft>
                <a:spcPts val="120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用识别猫的例子来解释这个定义：</a:t>
            </a:r>
          </a:p>
          <a:p>
            <a:pPr marL="342900" indent="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任务（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T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）： 识别图像中是猫还是狗。</a:t>
            </a:r>
          </a:p>
          <a:p>
            <a:pPr marL="342900" indent="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性能度量（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P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）： 识别的准确率，例如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98%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的准确率。</a:t>
            </a:r>
          </a:p>
          <a:p>
            <a:pPr marL="342900" indent="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经验（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E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）： 用于训练模型的带有标签的猫狗图片数据集。</a:t>
            </a:r>
          </a:p>
          <a:p>
            <a:pPr>
              <a:spcAft>
                <a:spcPts val="120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这个程序（模型）通过处理经验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E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（图片数据），在任务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T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（图像识别）上的性能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P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（准确率）不断提高。</a:t>
            </a:r>
          </a:p>
        </p:txBody>
      </p:sp>
    </p:spTree>
    <p:extLst>
      <p:ext uri="{BB962C8B-B14F-4D97-AF65-F5344CB8AC3E}">
        <p14:creationId xmlns:p14="http://schemas.microsoft.com/office/powerpoint/2010/main" val="4043253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三大基石：数据、模型、算法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BDCD4B-340F-4521-9A98-36DAE44AB2E5}"/>
              </a:ext>
            </a:extLst>
          </p:cNvPr>
          <p:cNvSpPr txBox="1"/>
          <p:nvPr/>
        </p:nvSpPr>
        <p:spPr>
          <a:xfrm>
            <a:off x="440871" y="1438067"/>
            <a:ext cx="113102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数据（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Data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）： 学习的“原材料”，质量决定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上限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。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模型（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Model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）： 待训练的“大脑”或“函数”，可以理解为一个复杂的、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有待确定的公式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。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算法（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Algorithm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）： 学习的“方法”或“老师”，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指导模型如何从数据中调整自己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38BE9C-BF0F-4143-954D-43EBFF149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71" y="4134218"/>
            <a:ext cx="7076190" cy="2571429"/>
          </a:xfrm>
          <a:prstGeom prst="rect">
            <a:avLst/>
          </a:prstGeom>
        </p:spPr>
      </p:pic>
      <p:pic>
        <p:nvPicPr>
          <p:cNvPr id="4100" name="Picture 4" descr="Healthcare Data's Garbage-In, Garbage-Out Challenge — Expert Healthcare  Terminology Solutions">
            <a:extLst>
              <a:ext uri="{FF2B5EF4-FFF2-40B4-BE49-F238E27FC236}">
                <a16:creationId xmlns:a16="http://schemas.microsoft.com/office/drawing/2014/main" id="{1C050BB9-2CBF-44B7-8701-C54A56F4F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979" y="3952922"/>
            <a:ext cx="3143250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727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经典学习流程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BDCD4B-340F-4521-9A98-36DAE44AB2E5}"/>
              </a:ext>
            </a:extLst>
          </p:cNvPr>
          <p:cNvSpPr txBox="1"/>
          <p:nvPr/>
        </p:nvSpPr>
        <p:spPr>
          <a:xfrm>
            <a:off x="405342" y="1208797"/>
            <a:ext cx="681566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就像一场高考的备考，基本流程包括：</a:t>
            </a:r>
            <a:endParaRPr lang="en-US" altLang="zh-CN" sz="2200" b="1" i="0" dirty="0">
              <a:solidFill>
                <a:srgbClr val="404040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l"/>
            <a:endParaRPr lang="en-US" altLang="zh-CN" sz="2200" b="1" i="0" dirty="0">
              <a:solidFill>
                <a:srgbClr val="404040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2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Step 1: </a:t>
            </a:r>
            <a:r>
              <a:rPr lang="zh-CN" altLang="en-US" sz="22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准备数据</a:t>
            </a:r>
            <a:r>
              <a:rPr lang="zh-CN" altLang="en-US" sz="22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 </a:t>
            </a:r>
            <a:r>
              <a:rPr lang="en-US" altLang="zh-CN" sz="22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- </a:t>
            </a:r>
            <a:r>
              <a:rPr lang="zh-CN" altLang="en-US" sz="22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收集、清洗、标注。比喻：为考试整理复习资料和答案。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2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Step 2: </a:t>
            </a:r>
            <a:r>
              <a:rPr lang="zh-CN" altLang="en-US" sz="22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选择模型</a:t>
            </a:r>
            <a:r>
              <a:rPr lang="zh-CN" altLang="en-US" sz="22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 </a:t>
            </a:r>
            <a:r>
              <a:rPr lang="en-US" altLang="zh-CN" sz="22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- </a:t>
            </a:r>
            <a:r>
              <a:rPr lang="zh-CN" altLang="en-US" sz="22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选择一个初始的、“空白”的模型。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2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Step 3: </a:t>
            </a:r>
            <a:r>
              <a:rPr lang="zh-CN" altLang="en-US" sz="22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训练模型（核心）</a:t>
            </a:r>
            <a:r>
              <a:rPr lang="zh-CN" altLang="en-US" sz="22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 </a:t>
            </a:r>
            <a:r>
              <a:rPr lang="en-US" altLang="zh-CN" sz="22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- </a:t>
            </a:r>
            <a:r>
              <a:rPr lang="zh-CN" altLang="en-US" sz="22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“猜</a:t>
            </a:r>
            <a:r>
              <a:rPr lang="en-US" altLang="zh-CN" sz="22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-</a:t>
            </a:r>
            <a:r>
              <a:rPr lang="zh-CN" altLang="en-US" sz="22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比</a:t>
            </a:r>
            <a:r>
              <a:rPr lang="en-US" altLang="zh-CN" sz="22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-</a:t>
            </a:r>
            <a:r>
              <a:rPr lang="zh-CN" altLang="en-US" sz="22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改”循环</a:t>
            </a:r>
            <a:r>
              <a:rPr lang="zh-CN" altLang="en-US" sz="22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：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zh-CN" altLang="en-US" sz="22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猜 </a:t>
            </a:r>
            <a:r>
              <a:rPr lang="en-US" altLang="zh-CN" sz="22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(Predict)</a:t>
            </a:r>
            <a:r>
              <a:rPr lang="zh-CN" altLang="en-US" sz="22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：</a:t>
            </a:r>
            <a:r>
              <a:rPr lang="zh-CN" altLang="en-US" sz="22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 模型根据输入数据做出一个预测。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zh-CN" altLang="en-US" sz="22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比 </a:t>
            </a:r>
            <a:r>
              <a:rPr lang="en-US" altLang="zh-CN" sz="22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(Compare)</a:t>
            </a:r>
            <a:r>
              <a:rPr lang="zh-CN" altLang="en-US" sz="22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：</a:t>
            </a:r>
            <a:r>
              <a:rPr lang="zh-CN" altLang="en-US" sz="22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 将模型的预测与“标准答案”（真实值）进行比较，计算误差（</a:t>
            </a:r>
            <a:r>
              <a:rPr lang="en-US" altLang="zh-CN" sz="22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Loss</a:t>
            </a:r>
            <a:r>
              <a:rPr lang="zh-CN" altLang="en-US" sz="22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）。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zh-CN" altLang="en-US" sz="22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改 </a:t>
            </a:r>
            <a:r>
              <a:rPr lang="en-US" altLang="zh-CN" sz="22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(Update)</a:t>
            </a:r>
            <a:r>
              <a:rPr lang="zh-CN" altLang="en-US" sz="22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：</a:t>
            </a:r>
            <a:r>
              <a:rPr lang="zh-CN" altLang="en-US" sz="22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 根据误差，通过算法自动调整模型内部的参数，让下一次预测更准。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2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Step 4: </a:t>
            </a:r>
            <a:r>
              <a:rPr lang="zh-CN" altLang="en-US" sz="22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评估模型</a:t>
            </a:r>
            <a:r>
              <a:rPr lang="zh-CN" altLang="en-US" sz="22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 </a:t>
            </a:r>
            <a:r>
              <a:rPr lang="en-US" altLang="zh-CN" sz="22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- </a:t>
            </a:r>
            <a:r>
              <a:rPr lang="zh-CN" altLang="en-US" sz="22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用模型没见过的“测试数据”来考核它的真实水平，防止“死记硬背”（过拟合）。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2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Step 5: </a:t>
            </a:r>
            <a:r>
              <a:rPr lang="zh-CN" altLang="en-US" sz="22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使用模型</a:t>
            </a:r>
            <a:r>
              <a:rPr lang="zh-CN" altLang="en-US" sz="22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 </a:t>
            </a:r>
            <a:r>
              <a:rPr lang="en-US" altLang="zh-CN" sz="22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- </a:t>
            </a:r>
            <a:r>
              <a:rPr lang="zh-CN" altLang="en-US" sz="22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将训练好的模型用于预测新的、未知的数据。</a:t>
            </a:r>
          </a:p>
        </p:txBody>
      </p:sp>
      <p:pic>
        <p:nvPicPr>
          <p:cNvPr id="5122" name="Picture 2" descr="Machine Learning Process – معتز خالد سعد | Motaz Saad">
            <a:extLst>
              <a:ext uri="{FF2B5EF4-FFF2-40B4-BE49-F238E27FC236}">
                <a16:creationId xmlns:a16="http://schemas.microsoft.com/office/drawing/2014/main" id="{9AFA7441-1EA1-47B2-9627-8A32CD8C0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285218"/>
            <a:ext cx="4141258" cy="535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876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目录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1716E00-9B02-4888-B7FB-CCBB2F6B3EB1}"/>
              </a:ext>
            </a:extLst>
          </p:cNvPr>
          <p:cNvSpPr txBox="1"/>
          <p:nvPr/>
        </p:nvSpPr>
        <p:spPr>
          <a:xfrm>
            <a:off x="2942425" y="1775236"/>
            <a:ext cx="7107508" cy="4249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6600"/>
              </a:lnSpc>
              <a:buFont typeface="+mj-lt"/>
              <a:buAutoNum type="arabicPeriod"/>
            </a:pPr>
            <a:r>
              <a:rPr lang="zh-CN" altLang="en-US" sz="4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机器学习发展历程</a:t>
            </a:r>
            <a:endParaRPr lang="en-US" altLang="zh-CN" sz="48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lnSpc>
                <a:spcPts val="6600"/>
              </a:lnSpc>
              <a:buFont typeface="+mj-lt"/>
              <a:buAutoNum type="arabicPeriod"/>
            </a:pPr>
            <a:r>
              <a:rPr lang="zh-CN" altLang="en-US" sz="4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机器学习的定义</a:t>
            </a:r>
            <a:endParaRPr lang="en-US" altLang="zh-CN" sz="48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lnSpc>
                <a:spcPts val="6600"/>
              </a:lnSpc>
              <a:buFont typeface="+mj-lt"/>
              <a:buAutoNum type="arabicPeriod"/>
            </a:pPr>
            <a:r>
              <a:rPr lang="zh-CN" altLang="en-US" sz="4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主要学习范式</a:t>
            </a:r>
            <a:endParaRPr lang="en-US" altLang="zh-CN" sz="48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lnSpc>
                <a:spcPts val="6600"/>
              </a:lnSpc>
              <a:buFont typeface="+mj-lt"/>
              <a:buAutoNum type="arabicPeriod"/>
            </a:pPr>
            <a:r>
              <a:rPr lang="zh-CN" altLang="en-US" sz="4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重要知识</a:t>
            </a:r>
            <a:endParaRPr lang="en-US" altLang="zh-CN" sz="48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lnSpc>
                <a:spcPts val="6600"/>
              </a:lnSpc>
              <a:buFont typeface="+mj-lt"/>
              <a:buAutoNum type="arabicPeriod"/>
            </a:pPr>
            <a:r>
              <a:rPr lang="zh-CN" altLang="en-US" sz="4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2348460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三种机器学习范式</a:t>
            </a:r>
          </a:p>
        </p:txBody>
      </p:sp>
      <p:pic>
        <p:nvPicPr>
          <p:cNvPr id="6146" name="Picture 2" descr="技术分享| 机器学习算法研究与安全实践| 全知科技（杭州）有限责任公司">
            <a:extLst>
              <a:ext uri="{FF2B5EF4-FFF2-40B4-BE49-F238E27FC236}">
                <a16:creationId xmlns:a16="http://schemas.microsoft.com/office/drawing/2014/main" id="{38511D09-10E5-43E8-ABD8-92D22AFCD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644" y="1803399"/>
            <a:ext cx="5836356" cy="4377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433FF4F-8356-471F-87D1-BD9452220687}"/>
              </a:ext>
            </a:extLst>
          </p:cNvPr>
          <p:cNvSpPr txBox="1"/>
          <p:nvPr/>
        </p:nvSpPr>
        <p:spPr>
          <a:xfrm>
            <a:off x="313267" y="1295250"/>
            <a:ext cx="590126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机器学习主要有三种学习方式：监督学习像学生做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有答案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的练习题，从带标签的数据中学习预测；无监督学习像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自主探索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，从无标签的数据中发现隐藏的分组或结构；强化学习则像通过打游戏赚金币，在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与环境互动中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根据奖励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自我优化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决策策略。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9F2DEA-EAB8-480A-A0D9-F165B0D2A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67" y="4683380"/>
            <a:ext cx="6466667" cy="2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47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815E2D0E-B3D0-4D79-99D3-ED9D019EB0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" t="2692" r="3260" b="2692"/>
          <a:stretch/>
        </p:blipFill>
        <p:spPr bwMode="auto">
          <a:xfrm>
            <a:off x="225270" y="263433"/>
            <a:ext cx="11905770" cy="633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0125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监督学习 </a:t>
            </a:r>
            <a:r>
              <a:rPr lang="en-US" altLang="zh-CN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(Supervised Learning)</a:t>
            </a:r>
            <a:endParaRPr lang="zh-CN" altLang="en-US" sz="6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BDCD4B-340F-4521-9A98-36DAE44AB2E5}"/>
              </a:ext>
            </a:extLst>
          </p:cNvPr>
          <p:cNvSpPr txBox="1"/>
          <p:nvPr/>
        </p:nvSpPr>
        <p:spPr>
          <a:xfrm>
            <a:off x="602342" y="1480400"/>
            <a:ext cx="10751457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监督学习 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(Supervised Learning) - “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有答案的练习册”</a:t>
            </a:r>
          </a:p>
          <a:p>
            <a:pPr>
              <a:spcAft>
                <a:spcPts val="1200"/>
              </a:spcAft>
            </a:pP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特点： 数据都有标签（正确答案）。</a:t>
            </a:r>
          </a:p>
          <a:p>
            <a:pPr>
              <a:spcAft>
                <a:spcPts val="1200"/>
              </a:spcAft>
            </a:pP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核心任务：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分类 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(Classification)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： 预测类别。例如：垃圾邮件识别（是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/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否）、图像识别（猫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/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狗）、疾病诊断（阳性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/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阴性）。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回归 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(Regression)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： 预测数值。例如：预测房价、预测气温、预测销售额。</a:t>
            </a:r>
          </a:p>
          <a:p>
            <a:pPr>
              <a:spcAft>
                <a:spcPts val="1200"/>
              </a:spcAft>
            </a:pP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常见算法： 决策树（像流程图一样做决定）、支持向量机（找最佳分界线）。</a:t>
            </a:r>
          </a:p>
        </p:txBody>
      </p:sp>
    </p:spTree>
    <p:extLst>
      <p:ext uri="{BB962C8B-B14F-4D97-AF65-F5344CB8AC3E}">
        <p14:creationId xmlns:p14="http://schemas.microsoft.com/office/powerpoint/2010/main" val="98720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无监督学习 </a:t>
            </a:r>
            <a:r>
              <a:rPr lang="en-US" altLang="zh-CN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(Unsupervised Learning)</a:t>
            </a:r>
            <a:endParaRPr lang="zh-CN" altLang="en-US" sz="6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BDCD4B-340F-4521-9A98-36DAE44AB2E5}"/>
              </a:ext>
            </a:extLst>
          </p:cNvPr>
          <p:cNvSpPr txBox="1"/>
          <p:nvPr/>
        </p:nvSpPr>
        <p:spPr>
          <a:xfrm>
            <a:off x="763209" y="1632800"/>
            <a:ext cx="10455123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无监督学习 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(Unsupervised Learning) - “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没有答案的探索”</a:t>
            </a:r>
          </a:p>
          <a:p>
            <a:pPr>
              <a:spcAft>
                <a:spcPts val="1200"/>
              </a:spcAft>
            </a:pP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特点： 数据没有标签，让机器自己发现数据中的内在结构。</a:t>
            </a:r>
          </a:p>
          <a:p>
            <a:pPr>
              <a:spcAft>
                <a:spcPts val="1200"/>
              </a:spcAft>
            </a:pP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核心任务：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聚类 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(Clustering)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： 自动分组。例如：客户分群、新闻主题分类、基因序列分组。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降维 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(Dimensionality Reduction)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： 简化数据，提取关键特征。例如：将高维数据可视化在二维图上。</a:t>
            </a:r>
          </a:p>
          <a:p>
            <a:pPr>
              <a:spcAft>
                <a:spcPts val="1200"/>
              </a:spcAft>
            </a:pP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常见算法： 比如 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K-Means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（一种经典的聚类算法）。</a:t>
            </a:r>
          </a:p>
        </p:txBody>
      </p:sp>
    </p:spTree>
    <p:extLst>
      <p:ext uri="{BB962C8B-B14F-4D97-AF65-F5344CB8AC3E}">
        <p14:creationId xmlns:p14="http://schemas.microsoft.com/office/powerpoint/2010/main" val="3471596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强化学习 </a:t>
            </a:r>
            <a:r>
              <a:rPr lang="en-US" altLang="zh-CN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(Reinforcement Learning)</a:t>
            </a:r>
            <a:endParaRPr lang="zh-CN" altLang="en-US" sz="6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BDCD4B-340F-4521-9A98-36DAE44AB2E5}"/>
              </a:ext>
            </a:extLst>
          </p:cNvPr>
          <p:cNvSpPr txBox="1"/>
          <p:nvPr/>
        </p:nvSpPr>
        <p:spPr>
          <a:xfrm>
            <a:off x="424542" y="1590467"/>
            <a:ext cx="6568925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强化学习 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(Reinforcement Learning) - “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打游戏赚金币”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特点： 智能体通过与环境互动，根据获得的奖励或惩罚来学习最佳策略。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核心概念： 代理（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Agent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）、环境（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Environment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）、行动（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Action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）、奖励（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Reward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）。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例子： 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AlphaGo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、机器人行走、自动驾驶决策。</a:t>
            </a:r>
          </a:p>
        </p:txBody>
      </p:sp>
      <p:pic>
        <p:nvPicPr>
          <p:cNvPr id="8194" name="Picture 2" descr="强化学习简介(Introduction of Reinforcement Learning) - 范叶亮| Leo Van">
            <a:extLst>
              <a:ext uri="{FF2B5EF4-FFF2-40B4-BE49-F238E27FC236}">
                <a16:creationId xmlns:a16="http://schemas.microsoft.com/office/drawing/2014/main" id="{162CAD81-399E-4FBE-92CA-382FFF8BB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773" y="2047874"/>
            <a:ext cx="3977510" cy="384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679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算法选择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BDCD4B-340F-4521-9A98-36DAE44AB2E5}"/>
              </a:ext>
            </a:extLst>
          </p:cNvPr>
          <p:cNvSpPr txBox="1"/>
          <p:nvPr/>
        </p:nvSpPr>
        <p:spPr>
          <a:xfrm>
            <a:off x="338138" y="1177786"/>
            <a:ext cx="668745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机器学习方法各有侧重点：有些算法（如线性模型与决策树）以可解释性见长，便于业务解读和规则化决策；有些方法（如集成树模型、深度网络）以高预测能力著称，能够捕捉复杂非线性关系但通常需要更多数据与计算资源；无监督方法（聚类、降维）擅长在无标签时发现结构与模式，适合探索性分析；而基于距离或记忆的简单方法（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KNN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、朴素贝叶斯）实现快速、上手容易，但对噪声或高维数据敏感。总体选择应在可解释性、精度、数据量与实时性之间权衡，结合具体场景决定优先采用哪类算法。</a:t>
            </a:r>
          </a:p>
        </p:txBody>
      </p:sp>
      <p:pic>
        <p:nvPicPr>
          <p:cNvPr id="9218" name="Picture 2" descr="人工智能】人工智能的10大算法详解（优缺点+实际案例）_人工智能算法-CSDN博客">
            <a:extLst>
              <a:ext uri="{FF2B5EF4-FFF2-40B4-BE49-F238E27FC236}">
                <a16:creationId xmlns:a16="http://schemas.microsoft.com/office/drawing/2014/main" id="{992C8CFA-368C-4CC8-A4B5-7D83D84366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3" r="14626"/>
          <a:stretch/>
        </p:blipFill>
        <p:spPr bwMode="auto">
          <a:xfrm>
            <a:off x="7349067" y="1380067"/>
            <a:ext cx="4369329" cy="528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696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目录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1716E00-9B02-4888-B7FB-CCBB2F6B3EB1}"/>
              </a:ext>
            </a:extLst>
          </p:cNvPr>
          <p:cNvSpPr txBox="1"/>
          <p:nvPr/>
        </p:nvSpPr>
        <p:spPr>
          <a:xfrm>
            <a:off x="2942425" y="1775236"/>
            <a:ext cx="7107508" cy="4249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6600"/>
              </a:lnSpc>
              <a:buFont typeface="+mj-lt"/>
              <a:buAutoNum type="arabicPeriod"/>
            </a:pPr>
            <a:r>
              <a:rPr lang="zh-CN" altLang="en-US" sz="4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机器学习发展历程</a:t>
            </a:r>
            <a:endParaRPr lang="en-US" altLang="zh-CN" sz="48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lnSpc>
                <a:spcPts val="6600"/>
              </a:lnSpc>
              <a:buFont typeface="+mj-lt"/>
              <a:buAutoNum type="arabicPeriod"/>
            </a:pPr>
            <a:r>
              <a:rPr lang="zh-CN" altLang="en-US" sz="4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机器学习的定义</a:t>
            </a:r>
            <a:endParaRPr lang="en-US" altLang="zh-CN" sz="48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lnSpc>
                <a:spcPts val="6600"/>
              </a:lnSpc>
              <a:buFont typeface="+mj-lt"/>
              <a:buAutoNum type="arabicPeriod"/>
            </a:pPr>
            <a:r>
              <a:rPr lang="zh-CN" altLang="en-US" sz="4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主要学习范式</a:t>
            </a:r>
            <a:endParaRPr lang="en-US" altLang="zh-CN" sz="48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lnSpc>
                <a:spcPts val="6600"/>
              </a:lnSpc>
              <a:buFont typeface="+mj-lt"/>
              <a:buAutoNum type="arabicPeriod"/>
            </a:pPr>
            <a:r>
              <a:rPr lang="zh-CN" altLang="en-US" sz="4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重要知识</a:t>
            </a:r>
            <a:endParaRPr lang="en-US" altLang="zh-CN" sz="48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lnSpc>
                <a:spcPts val="6600"/>
              </a:lnSpc>
              <a:buFont typeface="+mj-lt"/>
              <a:buAutoNum type="arabicPeriod"/>
            </a:pPr>
            <a:r>
              <a:rPr lang="zh-CN" altLang="en-US" sz="4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37088590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算法学习准则：以</a:t>
            </a:r>
            <a:r>
              <a:rPr lang="en-US" altLang="zh-CN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KNN</a:t>
            </a:r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为例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BDCD4B-340F-4521-9A98-36DAE44AB2E5}"/>
              </a:ext>
            </a:extLst>
          </p:cNvPr>
          <p:cNvSpPr txBox="1"/>
          <p:nvPr/>
        </p:nvSpPr>
        <p:spPr>
          <a:xfrm>
            <a:off x="297545" y="1491191"/>
            <a:ext cx="668745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算法名称：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KNN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算法逻辑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： “物以类聚、邻近者相似” </a:t>
            </a:r>
            <a:endParaRPr lang="en-US" altLang="zh-CN" sz="20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算法针对问题：有监督学习中的分类问题（亦可用于回归）。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算法特点：预测时查找与目标样本最相似的 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K 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个邻居并通过投票或按距离加权的平均给出结果。该方法直观易解释，适合做基线，但对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特征尺度和噪声敏感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，需先做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标准化或归一化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（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预处理方法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）；随着样本量增长预测开销线性增加，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在高维或超大规模数据上效率和效果会下降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，可通过 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KD-tree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、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Ball-tree 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或近似最近邻（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ANN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）等方法加速。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适用场景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：样本量中小、特征维度较低、需要快速构建可解释基线或进行相似性检索的场景。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F1C9B9-4B9E-4961-938B-29E61E4EF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580" y="2123780"/>
            <a:ext cx="4028571" cy="3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469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 建议：广泛了解各种算法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EEBBC7C-189B-44E9-A443-BF529C44C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304" y="1015663"/>
            <a:ext cx="4135968" cy="275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1C997079-1C3E-4097-8DEF-FE15DFDD8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806" y="3867153"/>
            <a:ext cx="4130222" cy="275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D00AE2A3-2331-4C65-8D0C-FBED5898B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606" y="1015663"/>
            <a:ext cx="4135967" cy="275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779391A2-C761-483A-B6E3-A3519573F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626" y="3867154"/>
            <a:ext cx="4271646" cy="2847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2513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目录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1716E00-9B02-4888-B7FB-CCBB2F6B3EB1}"/>
              </a:ext>
            </a:extLst>
          </p:cNvPr>
          <p:cNvSpPr txBox="1"/>
          <p:nvPr/>
        </p:nvSpPr>
        <p:spPr>
          <a:xfrm>
            <a:off x="2942425" y="1775236"/>
            <a:ext cx="7107508" cy="4249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6600"/>
              </a:lnSpc>
              <a:buFont typeface="+mj-lt"/>
              <a:buAutoNum type="arabicPeriod"/>
            </a:pPr>
            <a:r>
              <a:rPr lang="zh-CN" altLang="en-US" sz="4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机器学习发展历程</a:t>
            </a:r>
            <a:endParaRPr lang="en-US" altLang="zh-CN" sz="48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lnSpc>
                <a:spcPts val="6600"/>
              </a:lnSpc>
              <a:buFont typeface="+mj-lt"/>
              <a:buAutoNum type="arabicPeriod"/>
            </a:pPr>
            <a:r>
              <a:rPr lang="zh-CN" altLang="en-US" sz="4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机器学习的定义</a:t>
            </a:r>
            <a:endParaRPr lang="en-US" altLang="zh-CN" sz="48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lnSpc>
                <a:spcPts val="6600"/>
              </a:lnSpc>
              <a:buFont typeface="+mj-lt"/>
              <a:buAutoNum type="arabicPeriod"/>
            </a:pPr>
            <a:r>
              <a:rPr lang="zh-CN" altLang="en-US" sz="4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主要学习范式</a:t>
            </a:r>
            <a:endParaRPr lang="en-US" altLang="zh-CN" sz="48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lnSpc>
                <a:spcPts val="6600"/>
              </a:lnSpc>
              <a:buFont typeface="+mj-lt"/>
              <a:buAutoNum type="arabicPeriod"/>
            </a:pPr>
            <a:r>
              <a:rPr lang="zh-CN" altLang="en-US" sz="4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重要知识</a:t>
            </a:r>
            <a:endParaRPr lang="en-US" altLang="zh-CN" sz="48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lnSpc>
                <a:spcPts val="6600"/>
              </a:lnSpc>
              <a:buFont typeface="+mj-lt"/>
              <a:buAutoNum type="arabicPeriod"/>
            </a:pPr>
            <a:r>
              <a:rPr lang="zh-CN" altLang="en-US" sz="4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2636784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机器学习基本流程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BDCD4B-340F-4521-9A98-36DAE44AB2E5}"/>
              </a:ext>
            </a:extLst>
          </p:cNvPr>
          <p:cNvSpPr txBox="1"/>
          <p:nvPr/>
        </p:nvSpPr>
        <p:spPr>
          <a:xfrm>
            <a:off x="233196" y="1282110"/>
            <a:ext cx="6176071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机器学习的基本流程可以简述为以下三个核心阶段：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B0F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数据准备与处理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：从原始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数据集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中，通过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特征工程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进行数据清洗和特征提取，构建出有效的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训练数据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。随后将其拆分为用于模型训练的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训练集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和用于验证的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测试数据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。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B0F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模型训练与评估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：应用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学习算法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在训练数据上进行训练，以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训练模型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。完成后，使用测试数据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评估模型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的性能，检验其泛化能力。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B0F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部署与预测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：模型通过评估后，即可用于对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新数据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进行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预测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，完成实际的机器学习任务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。</a:t>
            </a:r>
          </a:p>
        </p:txBody>
      </p:sp>
      <p:pic>
        <p:nvPicPr>
          <p:cNvPr id="12290" name="Picture 2" descr="機器學習開發流程與參數調校| 深智數位股份有限公司">
            <a:extLst>
              <a:ext uri="{FF2B5EF4-FFF2-40B4-BE49-F238E27FC236}">
                <a16:creationId xmlns:a16="http://schemas.microsoft.com/office/drawing/2014/main" id="{37E08B1A-D401-42C4-9446-AB3464CFF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458" y="2488787"/>
            <a:ext cx="5202346" cy="300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038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重采样方法：交叉验证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BDCD4B-340F-4521-9A98-36DAE44AB2E5}"/>
              </a:ext>
            </a:extLst>
          </p:cNvPr>
          <p:cNvSpPr txBox="1"/>
          <p:nvPr/>
        </p:nvSpPr>
        <p:spPr>
          <a:xfrm>
            <a:off x="579570" y="1851583"/>
            <a:ext cx="516929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交叉验证是一种用于评估机器学习模型泛化性能的统计方法。它的核心思想是：将原始数据集多次分割成训练集和测试集，然后进行多次训练和验证，并最终综合评估模型的性能。这种思想下，根据数据样本不同可以拓展为留一交叉验证（每次只留下一个样本作为测试集，其余所有样本都用于训练）和留多交叉验证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[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每次留下 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P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个样本作为测试集（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1 &lt; P &lt; N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），其余样本用于训练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]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。</a:t>
            </a:r>
          </a:p>
        </p:txBody>
      </p:sp>
      <p:pic>
        <p:nvPicPr>
          <p:cNvPr id="13314" name="Picture 2" descr="3.1 交叉验证：评估模型表现-scikit-learn中文社区">
            <a:extLst>
              <a:ext uri="{FF2B5EF4-FFF2-40B4-BE49-F238E27FC236}">
                <a16:creationId xmlns:a16="http://schemas.microsoft.com/office/drawing/2014/main" id="{7FBCC3D1-BB30-48E6-9212-E4EF73CFB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267" y="2099733"/>
            <a:ext cx="5967871" cy="390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7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 重采样方法：</a:t>
            </a:r>
            <a:r>
              <a:rPr lang="en-US" altLang="zh-CN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Bootstrap</a:t>
            </a:r>
            <a:endParaRPr lang="zh-CN" altLang="en-US" sz="6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BDCD4B-340F-4521-9A98-36DAE44AB2E5}"/>
              </a:ext>
            </a:extLst>
          </p:cNvPr>
          <p:cNvSpPr txBox="1"/>
          <p:nvPr/>
        </p:nvSpPr>
        <p:spPr>
          <a:xfrm>
            <a:off x="627743" y="1182231"/>
            <a:ext cx="1073452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Bootstrap 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的核心思想是：“重复抽样” 和 “自举”（即靠自己把自己举起来）。它通过从单一数据集中进行有放回的随机抽样，来模拟从总体中多次抽样的过程，从而估计一个统计量（如均值、标准差）或模型性能的分布情况，尤其是在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样本量较小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或总体分布未知的情况下非常有用。</a:t>
            </a:r>
          </a:p>
        </p:txBody>
      </p:sp>
      <p:pic>
        <p:nvPicPr>
          <p:cNvPr id="14338" name="Picture 2" descr="What is Bootstrap Sampling? A Guide to Understand it Better">
            <a:extLst>
              <a:ext uri="{FF2B5EF4-FFF2-40B4-BE49-F238E27FC236}">
                <a16:creationId xmlns:a16="http://schemas.microsoft.com/office/drawing/2014/main" id="{122D252A-FA2C-4BB2-B65C-5C78F2049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094" y="3429000"/>
            <a:ext cx="8401505" cy="333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90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模型评估：分类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BDCD4B-340F-4521-9A98-36DAE44AB2E5}"/>
              </a:ext>
            </a:extLst>
          </p:cNvPr>
          <p:cNvSpPr txBox="1"/>
          <p:nvPr/>
        </p:nvSpPr>
        <p:spPr>
          <a:xfrm>
            <a:off x="524934" y="1201001"/>
            <a:ext cx="11564864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混淆矩阵是评估分类模型性能的重要工具，它通过对比预测结果与真实标签，直观展现模型在不同类别上的正确与错误分类情况。在二分类任务中，混淆矩阵包含四个基本元素：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真正类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True Positive, TP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），即实际为正类且被模型正确预测为正类的样本；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真负类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True Negative, TN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），即实际为负类且被模型正确预测为负类的样本；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假正类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False Positive, FP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），即实际为负类但被模型错误预测为正类的样本，常称为“误报”；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假负类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False Negative, FN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），即实际为正类却被模型错误预测为负类的样本，常称为“漏报”。在多分类任务中，混淆矩阵会扩展为一个 </a:t>
            </a:r>
            <a:r>
              <a:rPr lang="en-US" altLang="zh-CN" sz="2000" dirty="0" err="1">
                <a:latin typeface="Times New Roman" panose="02020603050405020304" pitchFamily="18" charset="0"/>
                <a:ea typeface="楷体" panose="02010609060101010101" pitchFamily="49" charset="-122"/>
              </a:rPr>
              <a:t>n×n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的表格，每一行表示真实类别，每一列表示预测类别，主对角线上的数值越大，说明预测越准确。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>
              <a:spcAft>
                <a:spcPts val="1200"/>
              </a:spcAft>
            </a:pPr>
            <a:endParaRPr lang="zh-CN" altLang="en-US" sz="28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pic>
        <p:nvPicPr>
          <p:cNvPr id="15362" name="Picture 2" descr="Measuring Performance: The Confusion Matrix – Glass Box Medicine">
            <a:extLst>
              <a:ext uri="{FF2B5EF4-FFF2-40B4-BE49-F238E27FC236}">
                <a16:creationId xmlns:a16="http://schemas.microsoft.com/office/drawing/2014/main" id="{3660CAF4-DEC6-480C-B8C7-87267C028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1" r="15740"/>
          <a:stretch/>
        </p:blipFill>
        <p:spPr bwMode="auto">
          <a:xfrm>
            <a:off x="1075266" y="3511599"/>
            <a:ext cx="3903134" cy="304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1749127-A780-42DE-B3EA-F291FEA4D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11599"/>
            <a:ext cx="5052380" cy="32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492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模型评估：分类</a:t>
            </a:r>
          </a:p>
        </p:txBody>
      </p:sp>
      <p:pic>
        <p:nvPicPr>
          <p:cNvPr id="16386" name="Picture 2" descr="分类和目标检测的性能评价指标- silence_cho - 博客园">
            <a:extLst>
              <a:ext uri="{FF2B5EF4-FFF2-40B4-BE49-F238E27FC236}">
                <a16:creationId xmlns:a16="http://schemas.microsoft.com/office/drawing/2014/main" id="{D02E52E1-6246-4AD4-8F58-335931D9F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72" y="1221316"/>
            <a:ext cx="6352282" cy="353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Precision vs. Recall: Understanding How to Classify with Clarity |  ml-articles – Weights &amp; Biases">
            <a:extLst>
              <a:ext uri="{FF2B5EF4-FFF2-40B4-BE49-F238E27FC236}">
                <a16:creationId xmlns:a16="http://schemas.microsoft.com/office/drawing/2014/main" id="{BD2AA248-321E-4716-8181-90A97E9854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6390" name="Picture 6" descr="Classification Metrics In ML Explained &amp; How To Tutorial">
            <a:extLst>
              <a:ext uri="{FF2B5EF4-FFF2-40B4-BE49-F238E27FC236}">
                <a16:creationId xmlns:a16="http://schemas.microsoft.com/office/drawing/2014/main" id="{7FED56B9-B84C-4242-82E6-779C25E4B9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1" r="6225"/>
          <a:stretch/>
        </p:blipFill>
        <p:spPr bwMode="auto">
          <a:xfrm>
            <a:off x="6790267" y="3442924"/>
            <a:ext cx="5084761" cy="332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2178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模型评估：回归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BDCD4B-340F-4521-9A98-36DAE44AB2E5}"/>
              </a:ext>
            </a:extLst>
          </p:cNvPr>
          <p:cNvSpPr txBox="1"/>
          <p:nvPr/>
        </p:nvSpPr>
        <p:spPr>
          <a:xfrm>
            <a:off x="365278" y="1445565"/>
            <a:ext cx="556138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在回归任务中，评估模型性能的核心是衡量预测值与真实值之间的差异。常用的指标包括平均绝对误差（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MAE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），它直观反映误差大小且对异常值不敏感；均方误差（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MSE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）和均方根误差（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RMSE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）会放大较大误差的影响，其中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RMSE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因单位统一更常用；决定系数（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R²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）体现模型对数据波动的解释能力，越接近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说明模型越优；平均绝对百分比误差（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MAPE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）以百分比形式呈现误差，易于理解但要求真实值无零值。实际应用中，通常综合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RMSE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和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R²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等指标全面评估模型效果。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1038A87-EEA6-410F-B43B-8727C47A1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733" y="2185018"/>
            <a:ext cx="5850295" cy="341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0539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重要原则</a:t>
            </a:r>
            <a:r>
              <a:rPr lang="en-US" altLang="zh-CN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：没有免费午餐</a:t>
            </a:r>
          </a:p>
        </p:txBody>
      </p:sp>
      <p:pic>
        <p:nvPicPr>
          <p:cNvPr id="18436" name="Picture 4" descr="漫话机器学习系列】181.没有免费的午餐定理（NFL）_试解释没有免费午餐定理(nfl)对机器学习模型选择的指导意义-CSDN博客">
            <a:extLst>
              <a:ext uri="{FF2B5EF4-FFF2-40B4-BE49-F238E27FC236}">
                <a16:creationId xmlns:a16="http://schemas.microsoft.com/office/drawing/2014/main" id="{8E86F513-A242-496E-BC14-13C8D60A3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492" y="1217369"/>
            <a:ext cx="8317442" cy="539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446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第一幕：古老的野望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BDCD4B-340F-4521-9A98-36DAE44AB2E5}"/>
              </a:ext>
            </a:extLst>
          </p:cNvPr>
          <p:cNvSpPr txBox="1"/>
          <p:nvPr/>
        </p:nvSpPr>
        <p:spPr>
          <a:xfrm>
            <a:off x="304799" y="1211791"/>
            <a:ext cx="11209868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会思考的机器 </a:t>
            </a:r>
            <a:r>
              <a:rPr lang="en-US" altLang="zh-CN" sz="28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(1950s</a:t>
            </a:r>
            <a:r>
              <a:rPr lang="zh-CN" altLang="en-US" sz="28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之前</a:t>
            </a:r>
            <a:r>
              <a:rPr lang="en-US" altLang="zh-CN" sz="28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)</a:t>
            </a:r>
          </a:p>
          <a:p>
            <a:pPr algn="l"/>
            <a:endParaRPr lang="en-US" altLang="zh-CN" sz="2800" b="1" i="0" dirty="0">
              <a:solidFill>
                <a:srgbClr val="404040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l"/>
            <a:r>
              <a:rPr lang="zh-CN" alt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故事开始于一些思想上的“先知”。他们没电脑，但已经有了疯狂的念头。</a:t>
            </a:r>
            <a:endParaRPr lang="en-US" altLang="zh-CN" sz="2400" b="0" i="0" dirty="0">
              <a:solidFill>
                <a:srgbClr val="404040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l"/>
            <a:endParaRPr lang="zh-CN" altLang="en-US" sz="2400" b="0" i="0" dirty="0">
              <a:solidFill>
                <a:srgbClr val="404040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24000" indent="-342900"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主角：</a:t>
            </a:r>
            <a:r>
              <a:rPr lang="zh-CN" alt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 阿兰</a:t>
            </a:r>
            <a:r>
              <a:rPr lang="en-US" altLang="zh-CN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·</a:t>
            </a:r>
            <a:r>
              <a:rPr lang="zh-CN" alt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图灵 </a:t>
            </a:r>
            <a:r>
              <a:rPr lang="en-US" altLang="zh-CN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(Alan Turing)</a:t>
            </a:r>
          </a:p>
          <a:p>
            <a:pPr marL="324000" indent="-342900"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故事：</a:t>
            </a:r>
            <a:r>
              <a:rPr lang="zh-CN" alt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 </a:t>
            </a:r>
            <a:r>
              <a:rPr lang="en-US" altLang="zh-CN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1950</a:t>
            </a:r>
            <a:r>
              <a:rPr lang="zh-CN" alt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年，图灵发表了一篇论文</a:t>
            </a:r>
            <a:r>
              <a:rPr lang="en-US" altLang="zh-CN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《</a:t>
            </a:r>
            <a:r>
              <a:rPr lang="zh-CN" alt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计算机器与智能</a:t>
            </a:r>
            <a:r>
              <a:rPr lang="en-US" altLang="zh-CN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》</a:t>
            </a:r>
            <a:r>
              <a:rPr lang="zh-CN" alt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。他提出了一个惊天动地的问题：“</a:t>
            </a:r>
            <a:r>
              <a:rPr lang="zh-CN" altLang="en-US" sz="24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机器能思考吗？</a:t>
            </a:r>
            <a:r>
              <a:rPr lang="zh-CN" alt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”为了避免哲学上对“思考”的无尽争论，他提出了一个绝妙的游戏</a:t>
            </a:r>
            <a:r>
              <a:rPr lang="en-US" altLang="zh-CN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——</a:t>
            </a:r>
            <a:r>
              <a:rPr lang="zh-CN" altLang="en-US" sz="24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“模仿游戏”</a:t>
            </a:r>
            <a:r>
              <a:rPr lang="zh-CN" alt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，也就是后来大名鼎鼎的</a:t>
            </a:r>
            <a:r>
              <a:rPr lang="zh-CN" altLang="en-US" sz="24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“</a:t>
            </a:r>
            <a:r>
              <a:rPr lang="zh-CN" altLang="en-US" sz="24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图灵测试</a:t>
            </a:r>
            <a:r>
              <a:rPr lang="zh-CN" altLang="en-US" sz="24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”</a:t>
            </a:r>
            <a:r>
              <a:rPr lang="zh-CN" alt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。</a:t>
            </a:r>
            <a:endParaRPr lang="en-US" altLang="zh-CN" sz="2400" dirty="0">
              <a:solidFill>
                <a:srgbClr val="40404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l"/>
            <a:br>
              <a:rPr lang="zh-CN" alt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</a:br>
            <a:r>
              <a:rPr lang="zh-CN" altLang="en-US" sz="24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有意思的点：</a:t>
            </a:r>
            <a:r>
              <a:rPr lang="zh-CN" alt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 图灵并没有直接去造</a:t>
            </a:r>
            <a:r>
              <a:rPr lang="en-US" altLang="zh-CN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AI</a:t>
            </a:r>
            <a:r>
              <a:rPr lang="zh-CN" alt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，而是提供了一个衡量“智能”的标尺。这个标尺至今仍在挑战和激励着后人。他甚至预言了“到</a:t>
            </a:r>
            <a:r>
              <a:rPr lang="en-US" altLang="zh-CN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2000</a:t>
            </a:r>
            <a:r>
              <a:rPr lang="zh-CN" alt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年，人类会有</a:t>
            </a:r>
            <a:r>
              <a:rPr lang="en-US" altLang="zh-CN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70%</a:t>
            </a:r>
            <a:r>
              <a:rPr lang="zh-CN" alt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的概率造出通过测试的机器”。（虽不中，亦不远矣！）</a:t>
            </a:r>
          </a:p>
        </p:txBody>
      </p:sp>
    </p:spTree>
    <p:extLst>
      <p:ext uri="{BB962C8B-B14F-4D97-AF65-F5344CB8AC3E}">
        <p14:creationId xmlns:p14="http://schemas.microsoft.com/office/powerpoint/2010/main" val="22299559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重要原则</a:t>
            </a:r>
            <a:r>
              <a:rPr lang="en-US" altLang="zh-CN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：数据为王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BDCD4B-340F-4521-9A98-36DAE44AB2E5}"/>
              </a:ext>
            </a:extLst>
          </p:cNvPr>
          <p:cNvSpPr txBox="1"/>
          <p:nvPr/>
        </p:nvSpPr>
        <p:spPr>
          <a:xfrm>
            <a:off x="898675" y="1404200"/>
            <a:ext cx="1075992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数据的质量、数量和代表性至关重要</a:t>
            </a:r>
            <a:endParaRPr lang="en-US" altLang="zh-CN" sz="28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如果能补全数据，就没必要插值</a:t>
            </a:r>
            <a:endParaRPr lang="en-US" altLang="zh-CN" sz="28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如果数据本身有问题，再漂亮的模型也没有任何意义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135EB40-9DCC-4541-B9B0-D6C7DC78B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392" y="3688073"/>
            <a:ext cx="4094541" cy="275206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06F44F1-8FFF-457A-A22D-3918C3161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51" y="3589722"/>
            <a:ext cx="5176516" cy="285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152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重要原则</a:t>
            </a:r>
            <a:r>
              <a:rPr lang="en-US" altLang="zh-CN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3</a:t>
            </a:r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：过拟合</a:t>
            </a:r>
            <a:r>
              <a:rPr lang="en-US" altLang="zh-CN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vs</a:t>
            </a:r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欠拟合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BDCD4B-340F-4521-9A98-36DAE44AB2E5}"/>
              </a:ext>
            </a:extLst>
          </p:cNvPr>
          <p:cNvSpPr txBox="1"/>
          <p:nvPr/>
        </p:nvSpPr>
        <p:spPr>
          <a:xfrm>
            <a:off x="418834" y="1239960"/>
            <a:ext cx="113543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过拟合和欠拟合是机器学习模型未能良好泛化的两种表现。欠拟合指模型过于简单，无法捕捉数据中的基本规律，导致在训练和测试集上表现都差。过拟合则是模型过于复杂，过度学习了训练数据中的噪声和细节，导致在训练集上表现完美但在未知测试数据上表现糟糕。理想状态是找到二者平衡，使模型既能学习数据本质特征又具备良好的泛化能力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1DAFA6-D3D9-4607-AD63-1E226DF6E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34" y="3711026"/>
            <a:ext cx="11032067" cy="305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845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目录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1716E00-9B02-4888-B7FB-CCBB2F6B3EB1}"/>
              </a:ext>
            </a:extLst>
          </p:cNvPr>
          <p:cNvSpPr txBox="1"/>
          <p:nvPr/>
        </p:nvSpPr>
        <p:spPr>
          <a:xfrm>
            <a:off x="2942425" y="1775236"/>
            <a:ext cx="7107508" cy="4249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6600"/>
              </a:lnSpc>
              <a:buFont typeface="+mj-lt"/>
              <a:buAutoNum type="arabicPeriod"/>
            </a:pPr>
            <a:r>
              <a:rPr lang="zh-CN" altLang="en-US" sz="4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机器学习发展历程</a:t>
            </a:r>
            <a:endParaRPr lang="en-US" altLang="zh-CN" sz="48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lnSpc>
                <a:spcPts val="6600"/>
              </a:lnSpc>
              <a:buFont typeface="+mj-lt"/>
              <a:buAutoNum type="arabicPeriod"/>
            </a:pPr>
            <a:r>
              <a:rPr lang="zh-CN" altLang="en-US" sz="4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机器学习的定义</a:t>
            </a:r>
            <a:endParaRPr lang="en-US" altLang="zh-CN" sz="48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lnSpc>
                <a:spcPts val="6600"/>
              </a:lnSpc>
              <a:buFont typeface="+mj-lt"/>
              <a:buAutoNum type="arabicPeriod"/>
            </a:pPr>
            <a:r>
              <a:rPr lang="zh-CN" altLang="en-US" sz="4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主要学习范式</a:t>
            </a:r>
            <a:endParaRPr lang="en-US" altLang="zh-CN" sz="48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lnSpc>
                <a:spcPts val="6600"/>
              </a:lnSpc>
              <a:buFont typeface="+mj-lt"/>
              <a:buAutoNum type="arabicPeriod"/>
            </a:pPr>
            <a:r>
              <a:rPr lang="zh-CN" altLang="en-US" sz="4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重要知识</a:t>
            </a:r>
            <a:endParaRPr lang="en-US" altLang="zh-CN" sz="48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lnSpc>
                <a:spcPts val="6600"/>
              </a:lnSpc>
              <a:buFont typeface="+mj-lt"/>
              <a:buAutoNum type="arabicPeriod"/>
            </a:pPr>
            <a:r>
              <a:rPr lang="zh-CN" altLang="en-US" sz="4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20098657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总结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BDCD4B-340F-4521-9A98-36DAE44AB2E5}"/>
              </a:ext>
            </a:extLst>
          </p:cNvPr>
          <p:cNvSpPr txBox="1"/>
          <p:nvPr/>
        </p:nvSpPr>
        <p:spPr>
          <a:xfrm>
            <a:off x="890209" y="1692067"/>
            <a:ext cx="10226523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发展历程：基于规则的理论探索，到以数据驱动的算法革新，最终在算力、大数据和深度学习算法的共同推动下迎来爆发式应用的历史。</a:t>
            </a:r>
            <a:endParaRPr lang="en-US" altLang="zh-CN" sz="28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概念定义：机器学习是从数据中学习模式的工具，整个流程包括“数据 → 模型 → 训练（猜比改）→ 评估 → 应用”</a:t>
            </a:r>
            <a:endParaRPr lang="en-US" altLang="zh-CN" sz="28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主要类型：监督（有答案）、非监督（无答案）、强化（互动赚奖励）</a:t>
            </a:r>
            <a:endParaRPr lang="en-US" altLang="zh-CN" sz="28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重要知识点：重采样、模型评估、相关原则</a:t>
            </a:r>
          </a:p>
        </p:txBody>
      </p:sp>
    </p:spTree>
    <p:extLst>
      <p:ext uri="{BB962C8B-B14F-4D97-AF65-F5344CB8AC3E}">
        <p14:creationId xmlns:p14="http://schemas.microsoft.com/office/powerpoint/2010/main" val="7982254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推荐阅读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B02A11-8EE2-476C-88C6-BBF59451BD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4"/>
          <a:stretch/>
        </p:blipFill>
        <p:spPr>
          <a:xfrm>
            <a:off x="3723168" y="1984377"/>
            <a:ext cx="2861180" cy="3685113"/>
          </a:xfrm>
          <a:prstGeom prst="rect">
            <a:avLst/>
          </a:prstGeom>
        </p:spPr>
      </p:pic>
      <p:pic>
        <p:nvPicPr>
          <p:cNvPr id="21506" name="Picture 2" descr="Amazon.com: 应用预测建模: 9787111533429: 马克斯·库恩谢尔·约翰逊林荟邱怡轩马恩驰肖楠张尚轩: Books">
            <a:extLst>
              <a:ext uri="{FF2B5EF4-FFF2-40B4-BE49-F238E27FC236}">
                <a16:creationId xmlns:a16="http://schemas.microsoft.com/office/drawing/2014/main" id="{086959BE-C3F4-49A6-9F5B-8619C2F10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43" y="1913467"/>
            <a:ext cx="2617730" cy="382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287B47A-585A-4855-AB06-40DFDB129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2567" y="1752428"/>
            <a:ext cx="4354690" cy="215606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6E4673C-8824-4FA5-901C-B92C106D5E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0864" y="4431333"/>
            <a:ext cx="4038095" cy="1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122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E6AA7052-3082-444A-9B2F-DF448485B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195" y="1169289"/>
            <a:ext cx="3555206" cy="227533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欢迎合作与交流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A6B20A3C-F4A7-493A-9312-F83EAFF3B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8" y="3575050"/>
            <a:ext cx="1597025" cy="2344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157BD21B-CED9-4C44-A14E-AB24F1036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463" y="3689350"/>
            <a:ext cx="1881187" cy="223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EF44D703-A664-491A-8FA5-C85BAF294A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882" y="1280791"/>
            <a:ext cx="4002087" cy="5015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zh-CN" altLang="zh-CN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黄天元</a:t>
            </a:r>
          </a:p>
          <a:p>
            <a:pPr hangingPunct="1">
              <a:lnSpc>
                <a:spcPct val="100000"/>
              </a:lnSpc>
            </a:pPr>
            <a:endParaRPr lang="en-US" altLang="zh-CN" sz="2000" dirty="0">
              <a:latin typeface="Calibri" panose="020F0502020204030204" pitchFamily="34" charset="0"/>
            </a:endParaRPr>
          </a:p>
          <a:p>
            <a:pPr hangingPunct="1">
              <a:lnSpc>
                <a:spcPct val="100000"/>
              </a:lnSpc>
            </a:pPr>
            <a:endParaRPr lang="en-US" altLang="zh-CN" sz="2000" dirty="0">
              <a:latin typeface="Times New Roman" panose="02020603050405020304" pitchFamily="18" charset="0"/>
            </a:endParaRPr>
          </a:p>
          <a:p>
            <a:pPr hangingPunct="1">
              <a:lnSpc>
                <a:spcPct val="100000"/>
              </a:lnSpc>
            </a:pPr>
            <a:endParaRPr lang="en-US" altLang="zh-CN" sz="2000" dirty="0">
              <a:latin typeface="Times New Roman" panose="02020603050405020304" pitchFamily="18" charset="0"/>
            </a:endParaRPr>
          </a:p>
          <a:p>
            <a:pPr algn="just" hangingPunct="1">
              <a:lnSpc>
                <a:spcPct val="100000"/>
              </a:lnSpc>
            </a:pP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just" hangingPunct="1">
              <a:lnSpc>
                <a:spcPct val="10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浙江财经大学数据科学学院数据科学与大数据技术系讲师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，复旦大学理学博士，热爱数据科学与开源工具，致力于利用数据科学迅速积累行业经验优势和科学知识发现，著有《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R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语言数据高效处理指南》、《文本数据挖掘——基于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R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语言》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《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机器学习全解（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R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语言版）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》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。知乎专栏：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R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语言数据挖掘，邮箱：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huangtianyuan@zufe.edu.cn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。</a:t>
            </a: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739CA2FA-8507-479F-BF15-DE40CB01B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479" y="2017713"/>
            <a:ext cx="1265237" cy="1265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510E420F-030B-4A5B-B39C-624CACD9D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3" r="21017"/>
          <a:stretch>
            <a:fillRect/>
          </a:stretch>
        </p:blipFill>
        <p:spPr bwMode="auto">
          <a:xfrm>
            <a:off x="3053052" y="1394141"/>
            <a:ext cx="1331912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1903" r="2101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D8D4733-9318-4802-BCCE-602BB722853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24"/>
          <a:stretch/>
        </p:blipFill>
        <p:spPr>
          <a:xfrm>
            <a:off x="9133368" y="2150273"/>
            <a:ext cx="2861180" cy="368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263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第一幕：古老的野望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4AD159-C041-4CCE-ACA2-AB92FFC96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32" y="3962737"/>
            <a:ext cx="5028571" cy="281904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D19BC7C-3B83-460E-AE9B-842BEFA7B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32" y="1079676"/>
            <a:ext cx="5007519" cy="281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10DDEAB-A58D-4975-83D1-8FC6A50B0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0" y="1276687"/>
            <a:ext cx="41910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851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第二幕：黄金黎明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BDCD4B-340F-4521-9A98-36DAE44AB2E5}"/>
              </a:ext>
            </a:extLst>
          </p:cNvPr>
          <p:cNvSpPr txBox="1"/>
          <p:nvPr/>
        </p:nvSpPr>
        <p:spPr>
          <a:xfrm>
            <a:off x="313265" y="1279524"/>
            <a:ext cx="1135380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最初的狂喜 </a:t>
            </a:r>
            <a:r>
              <a:rPr lang="en-US" altLang="zh-CN" sz="24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(1950s-1960s)</a:t>
            </a:r>
          </a:p>
          <a:p>
            <a:pPr algn="l"/>
            <a:endParaRPr lang="en-US" altLang="zh-CN" sz="2000" b="0" i="0" dirty="0">
              <a:solidFill>
                <a:srgbClr val="404040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l"/>
            <a:r>
              <a:rPr lang="zh-CN" altLang="en-US" sz="20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故事开始于一些思想上的“先知”。他们没电脑，但已经有了疯狂的念头。</a:t>
            </a:r>
            <a:endParaRPr lang="en-US" altLang="zh-CN" sz="2000" b="0" i="0" dirty="0">
              <a:solidFill>
                <a:srgbClr val="404040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l"/>
            <a:endParaRPr lang="zh-CN" altLang="en-US" sz="2000" b="0" i="0" dirty="0">
              <a:solidFill>
                <a:srgbClr val="404040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40404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主角</a:t>
            </a:r>
            <a:r>
              <a:rPr lang="zh-CN" altLang="en-US" sz="2000" dirty="0">
                <a:solidFill>
                  <a:srgbClr val="40404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： 亚瑟</a:t>
            </a:r>
            <a:r>
              <a:rPr lang="en-US" altLang="zh-CN" sz="2000" dirty="0">
                <a:solidFill>
                  <a:srgbClr val="40404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·</a:t>
            </a:r>
            <a:r>
              <a:rPr lang="zh-CN" altLang="en-US" sz="2000" dirty="0">
                <a:solidFill>
                  <a:srgbClr val="40404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塞缪尔 </a:t>
            </a:r>
            <a:r>
              <a:rPr lang="en-US" altLang="zh-CN" sz="2000" dirty="0">
                <a:solidFill>
                  <a:srgbClr val="40404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(Arthur Samuel) &amp; </a:t>
            </a:r>
            <a:r>
              <a:rPr lang="zh-CN" altLang="en-US" sz="2000" dirty="0">
                <a:solidFill>
                  <a:srgbClr val="40404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弗兰克</a:t>
            </a:r>
            <a:r>
              <a:rPr lang="en-US" altLang="zh-CN" sz="2000" dirty="0">
                <a:solidFill>
                  <a:srgbClr val="40404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·</a:t>
            </a:r>
            <a:r>
              <a:rPr lang="zh-CN" altLang="en-US" sz="2000" dirty="0">
                <a:solidFill>
                  <a:srgbClr val="40404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罗森布拉特 </a:t>
            </a:r>
            <a:r>
              <a:rPr lang="en-US" altLang="zh-CN" sz="2000" dirty="0">
                <a:solidFill>
                  <a:srgbClr val="40404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(Frank Rosenblatt)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40404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故事</a:t>
            </a:r>
            <a:r>
              <a:rPr lang="en-US" altLang="zh-CN" sz="2000" b="1" dirty="0">
                <a:solidFill>
                  <a:srgbClr val="40404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1</a:t>
            </a:r>
            <a:r>
              <a:rPr lang="zh-CN" altLang="en-US" sz="2000" b="1" dirty="0">
                <a:solidFill>
                  <a:srgbClr val="40404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（棋盘上的学徒）</a:t>
            </a:r>
            <a:r>
              <a:rPr lang="zh-CN" altLang="en-US" sz="2000" dirty="0">
                <a:solidFill>
                  <a:srgbClr val="40404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： 亚瑟</a:t>
            </a:r>
            <a:r>
              <a:rPr lang="en-US" altLang="zh-CN" sz="2000" dirty="0">
                <a:solidFill>
                  <a:srgbClr val="40404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·</a:t>
            </a:r>
            <a:r>
              <a:rPr lang="zh-CN" altLang="en-US" sz="2000" dirty="0">
                <a:solidFill>
                  <a:srgbClr val="40404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塞缪尔在</a:t>
            </a:r>
            <a:r>
              <a:rPr lang="en-US" altLang="zh-CN" sz="2000" dirty="0">
                <a:solidFill>
                  <a:srgbClr val="40404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IBM</a:t>
            </a:r>
            <a:r>
              <a:rPr lang="zh-CN" altLang="en-US" sz="2000" dirty="0">
                <a:solidFill>
                  <a:srgbClr val="40404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工作，他做了一个教电脑下跳棋的程序。关键突破在于，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它不是靠死记硬背棋谱，而是通过自己跟自己下棋（左右互搏）来学习</a:t>
            </a:r>
            <a:r>
              <a:rPr lang="zh-CN" altLang="en-US" sz="2000" dirty="0">
                <a:solidFill>
                  <a:srgbClr val="40404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。他给这种方法起了个名字，这就是我们今天所说的“机器学习”。</a:t>
            </a:r>
            <a:br>
              <a:rPr lang="zh-CN" altLang="en-US" sz="2000" dirty="0">
                <a:solidFill>
                  <a:srgbClr val="40404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</a:br>
            <a:r>
              <a:rPr lang="zh-CN" altLang="en-US" sz="2000" dirty="0">
                <a:solidFill>
                  <a:srgbClr val="40404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有意思的点： 他的程序最后击败了州冠军，登上了当时</a:t>
            </a:r>
            <a:r>
              <a:rPr lang="en-US" altLang="zh-CN" sz="2000" dirty="0">
                <a:solidFill>
                  <a:srgbClr val="40404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《</a:t>
            </a:r>
            <a:r>
              <a:rPr lang="zh-CN" altLang="en-US" sz="2000" dirty="0">
                <a:solidFill>
                  <a:srgbClr val="40404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纽约客</a:t>
            </a:r>
            <a:r>
              <a:rPr lang="en-US" altLang="zh-CN" sz="2000" dirty="0">
                <a:solidFill>
                  <a:srgbClr val="40404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》</a:t>
            </a:r>
            <a:r>
              <a:rPr lang="zh-CN" altLang="en-US" sz="2000" dirty="0">
                <a:solidFill>
                  <a:srgbClr val="40404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杂志，震惊了大众。这是机器“学习”能力的第一次华丽亮相。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40404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故事</a:t>
            </a:r>
            <a:r>
              <a:rPr lang="en-US" altLang="zh-CN" sz="2000" b="1" dirty="0">
                <a:solidFill>
                  <a:srgbClr val="40404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  <a:r>
              <a:rPr lang="zh-CN" altLang="en-US" sz="2000" b="1" dirty="0">
                <a:solidFill>
                  <a:srgbClr val="40404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（大脑的拙劣模仿）</a:t>
            </a:r>
            <a:r>
              <a:rPr lang="zh-CN" altLang="en-US" sz="2000" dirty="0">
                <a:solidFill>
                  <a:srgbClr val="40404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： 弗兰克</a:t>
            </a:r>
            <a:r>
              <a:rPr lang="en-US" altLang="zh-CN" sz="2000" dirty="0">
                <a:solidFill>
                  <a:srgbClr val="40404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·</a:t>
            </a:r>
            <a:r>
              <a:rPr lang="zh-CN" altLang="en-US" sz="2000" dirty="0">
                <a:solidFill>
                  <a:srgbClr val="40404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罗森布拉特受生物神经元的启发，造出了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感知机</a:t>
            </a:r>
            <a:r>
              <a:rPr lang="zh-CN" altLang="en-US" sz="2000" dirty="0">
                <a:solidFill>
                  <a:srgbClr val="40404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（</a:t>
            </a:r>
            <a:r>
              <a:rPr lang="en-US" altLang="zh-CN" sz="2000" dirty="0">
                <a:solidFill>
                  <a:srgbClr val="40404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Perceptron</a:t>
            </a:r>
            <a:r>
              <a:rPr lang="zh-CN" altLang="en-US" sz="2000" dirty="0">
                <a:solidFill>
                  <a:srgbClr val="40404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）。这是第一个真正意义上的人工神经网络，能用简单的规则学习分类事物（比如区分猫和狗的照片）。</a:t>
            </a:r>
          </a:p>
          <a:p>
            <a:pPr algn="l"/>
            <a:br>
              <a:rPr lang="zh-CN" altLang="en-US" sz="20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</a:br>
            <a:r>
              <a:rPr lang="zh-CN" altLang="en-US" sz="20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有意思的点：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  当时媒体疯了！</a:t>
            </a:r>
            <a:r>
              <a:rPr lang="en-US" altLang="zh-CN" sz="20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《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纽约时报</a:t>
            </a:r>
            <a:r>
              <a:rPr lang="en-US" altLang="zh-CN" sz="20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》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报道说：“</a:t>
            </a:r>
            <a:r>
              <a:rPr lang="en-US" altLang="zh-CN" sz="20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[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海军</a:t>
            </a:r>
            <a:r>
              <a:rPr lang="en-US" altLang="zh-CN" sz="20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]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宣布创造了初代的电子计算机，预计未来能够走路、说话、看东西、写字、自我复制并感知存在。”</a:t>
            </a:r>
            <a:r>
              <a:rPr lang="en-US" altLang="zh-CN" sz="20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——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这牛皮吹得，连罗森布拉特自己都害怕。</a:t>
            </a:r>
          </a:p>
        </p:txBody>
      </p:sp>
    </p:spTree>
    <p:extLst>
      <p:ext uri="{BB962C8B-B14F-4D97-AF65-F5344CB8AC3E}">
        <p14:creationId xmlns:p14="http://schemas.microsoft.com/office/powerpoint/2010/main" val="1132659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第二幕：黄金黎明</a:t>
            </a:r>
          </a:p>
        </p:txBody>
      </p:sp>
      <p:pic>
        <p:nvPicPr>
          <p:cNvPr id="3074" name="Picture 2" descr="History of Artificial Intelligence">
            <a:extLst>
              <a:ext uri="{FF2B5EF4-FFF2-40B4-BE49-F238E27FC236}">
                <a16:creationId xmlns:a16="http://schemas.microsoft.com/office/drawing/2014/main" id="{7CE42604-63B6-4E35-AE00-83656AC21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17" y="1710265"/>
            <a:ext cx="5934473" cy="429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Kernelled Connections: Perceptron as Diagram - TripleAmpersand Journal  (&amp;&amp;&amp;)TripleAmpersand Journal (&amp;&amp;&amp;)">
            <a:extLst>
              <a:ext uri="{FF2B5EF4-FFF2-40B4-BE49-F238E27FC236}">
                <a16:creationId xmlns:a16="http://schemas.microsoft.com/office/drawing/2014/main" id="{72F6CCEA-2CE6-4B46-8F38-6FCD958B9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009" y="1464732"/>
            <a:ext cx="3759161" cy="491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461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第三幕：幻灭与寒冬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BDCD4B-340F-4521-9A98-36DAE44AB2E5}"/>
              </a:ext>
            </a:extLst>
          </p:cNvPr>
          <p:cNvSpPr txBox="1"/>
          <p:nvPr/>
        </p:nvSpPr>
        <p:spPr>
          <a:xfrm>
            <a:off x="304799" y="1211791"/>
            <a:ext cx="11209868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牛皮吹破了 </a:t>
            </a:r>
            <a:r>
              <a:rPr lang="en-US" altLang="zh-CN" sz="28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(1970s-1980s)</a:t>
            </a:r>
          </a:p>
          <a:p>
            <a:pPr algn="l"/>
            <a:endParaRPr lang="en-US" altLang="zh-CN" sz="2400" b="0" i="0" dirty="0">
              <a:solidFill>
                <a:srgbClr val="404040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l"/>
            <a:r>
              <a:rPr lang="zh-CN" alt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故事开始于一些思想上的“先知”。他们没电脑，但已经有了疯狂的念头。</a:t>
            </a:r>
            <a:endParaRPr lang="en-US" altLang="zh-CN" sz="2400" b="0" i="0" dirty="0">
              <a:solidFill>
                <a:srgbClr val="404040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l"/>
            <a:endParaRPr lang="zh-CN" altLang="en-US" sz="2400" b="0" i="0" dirty="0">
              <a:solidFill>
                <a:srgbClr val="404040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24000" indent="-342900"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主角</a:t>
            </a:r>
            <a:r>
              <a:rPr lang="zh-CN" alt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： 马文</a:t>
            </a:r>
            <a:r>
              <a:rPr lang="en-US" altLang="zh-CN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·</a:t>
            </a:r>
            <a:r>
              <a:rPr lang="zh-CN" alt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明斯基 </a:t>
            </a:r>
            <a:r>
              <a:rPr lang="en-US" altLang="zh-CN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(Marvin Minsky)【</a:t>
            </a:r>
            <a:r>
              <a:rPr lang="zh-CN" altLang="en-US" sz="2400" dirty="0">
                <a:solidFill>
                  <a:srgbClr val="40404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图灵奖得主，</a:t>
            </a:r>
            <a:r>
              <a:rPr lang="en-US" altLang="zh-CN" sz="2400" dirty="0">
                <a:solidFill>
                  <a:srgbClr val="40404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AI </a:t>
            </a:r>
            <a:r>
              <a:rPr lang="zh-CN" altLang="en-US" sz="2400" dirty="0">
                <a:solidFill>
                  <a:srgbClr val="40404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提出者，人工智能之父</a:t>
            </a:r>
            <a:r>
              <a:rPr lang="en-US" altLang="zh-CN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】</a:t>
            </a:r>
          </a:p>
          <a:p>
            <a:pPr marL="324000" indent="-342900"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故事</a:t>
            </a:r>
            <a:r>
              <a:rPr lang="zh-CN" alt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： 作为</a:t>
            </a:r>
            <a:r>
              <a:rPr lang="en-US" altLang="zh-CN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AI</a:t>
            </a:r>
            <a:r>
              <a:rPr lang="zh-CN" alt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领域的另一位大佬，明斯基写了一本书，从数学上证明了感知机的</a:t>
            </a:r>
            <a:r>
              <a:rPr lang="zh-CN" altLang="en-US" sz="24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巨大局限性</a:t>
            </a:r>
            <a:r>
              <a:rPr lang="zh-CN" alt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（需要多层网络才行，但当时</a:t>
            </a:r>
            <a:r>
              <a:rPr lang="zh-CN" altLang="en-US" sz="24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算力根本不够</a:t>
            </a:r>
            <a:r>
              <a:rPr lang="zh-CN" alt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）。再加上当时计算机性能极差，数据又少，</a:t>
            </a:r>
            <a:r>
              <a:rPr lang="en-US" altLang="zh-CN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AI</a:t>
            </a:r>
            <a:r>
              <a:rPr lang="zh-CN" alt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承诺的“未来”一个都没实现。</a:t>
            </a:r>
            <a:endParaRPr lang="en-US" altLang="zh-CN" sz="2400" b="0" i="0" dirty="0">
              <a:solidFill>
                <a:srgbClr val="404040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l"/>
            <a:br>
              <a:rPr lang="zh-CN" alt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</a:br>
            <a:r>
              <a:rPr lang="zh-CN" altLang="en-US" sz="24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有意思的点：</a:t>
            </a:r>
            <a:r>
              <a:rPr lang="zh-CN" alt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 金主爸爸们（比如美国政府）大为光火，感觉钱全打了水漂，于是大幅削减经费。</a:t>
            </a:r>
            <a:r>
              <a:rPr lang="en-US" altLang="zh-CN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AI</a:t>
            </a:r>
            <a:r>
              <a:rPr lang="zh-CN" alt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和</a:t>
            </a:r>
            <a:r>
              <a:rPr lang="en-US" altLang="zh-CN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ML</a:t>
            </a:r>
            <a:r>
              <a:rPr lang="zh-CN" alt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的研究进入了长达近二十年的“</a:t>
            </a:r>
            <a:r>
              <a:rPr lang="en-US" altLang="zh-CN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AI</a:t>
            </a:r>
            <a:r>
              <a:rPr lang="zh-CN" alt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寒冬”，无人问津，成了科学家们抽屉里的废纸。</a:t>
            </a:r>
          </a:p>
        </p:txBody>
      </p:sp>
    </p:spTree>
    <p:extLst>
      <p:ext uri="{BB962C8B-B14F-4D97-AF65-F5344CB8AC3E}">
        <p14:creationId xmlns:p14="http://schemas.microsoft.com/office/powerpoint/2010/main" val="152125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第三幕：幻灭与寒冬</a:t>
            </a:r>
          </a:p>
        </p:txBody>
      </p:sp>
      <p:pic>
        <p:nvPicPr>
          <p:cNvPr id="4098" name="Picture 2" descr="Perplexity">
            <a:extLst>
              <a:ext uri="{FF2B5EF4-FFF2-40B4-BE49-F238E27FC236}">
                <a16:creationId xmlns:a16="http://schemas.microsoft.com/office/drawing/2014/main" id="{C87463E5-7A33-40AD-B980-B58184B68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266" y="2031999"/>
            <a:ext cx="3979333" cy="397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CE6E7A3-F6D6-4ECD-8B36-9E1FE3596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34" y="2031999"/>
            <a:ext cx="7077906" cy="397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437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4999</TotalTime>
  <Words>3757</Words>
  <Application>Microsoft Office PowerPoint</Application>
  <PresentationFormat>宽屏</PresentationFormat>
  <Paragraphs>197</Paragraphs>
  <Slides>45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1" baseType="lpstr">
      <vt:lpstr>楷体</vt:lpstr>
      <vt:lpstr>Arial</vt:lpstr>
      <vt:lpstr>Calibri</vt:lpstr>
      <vt:lpstr>Times New Roman</vt:lpstr>
      <vt:lpstr>Wingdings</vt:lpstr>
      <vt:lpstr>Office 主题</vt:lpstr>
      <vt:lpstr>机器学习基本概念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面向机器学习的 R语言生态前沿进展</dc:title>
  <dc:creator>Admin</dc:creator>
  <cp:lastModifiedBy>Admin</cp:lastModifiedBy>
  <cp:revision>133</cp:revision>
  <dcterms:created xsi:type="dcterms:W3CDTF">2024-07-16T01:04:36Z</dcterms:created>
  <dcterms:modified xsi:type="dcterms:W3CDTF">2025-09-01T09:35:43Z</dcterms:modified>
</cp:coreProperties>
</file>